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8" r:id="rId5"/>
    <p:sldId id="286" r:id="rId6"/>
    <p:sldId id="287" r:id="rId7"/>
    <p:sldId id="288" r:id="rId8"/>
    <p:sldId id="289" r:id="rId9"/>
    <p:sldId id="291" r:id="rId10"/>
    <p:sldId id="520" r:id="rId11"/>
    <p:sldId id="551" r:id="rId12"/>
    <p:sldId id="486" r:id="rId13"/>
    <p:sldId id="541" r:id="rId14"/>
    <p:sldId id="555" r:id="rId15"/>
    <p:sldId id="554" r:id="rId16"/>
    <p:sldId id="507" r:id="rId17"/>
    <p:sldId id="537" r:id="rId18"/>
    <p:sldId id="558" r:id="rId19"/>
    <p:sldId id="552" r:id="rId20"/>
    <p:sldId id="562" r:id="rId21"/>
    <p:sldId id="560" r:id="rId22"/>
    <p:sldId id="556" r:id="rId23"/>
    <p:sldId id="563" r:id="rId24"/>
    <p:sldId id="56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2E8489-D6F1-4D96-AA34-D0043AC5026E}">
          <p14:sldIdLst>
            <p14:sldId id="258"/>
            <p14:sldId id="286"/>
            <p14:sldId id="287"/>
            <p14:sldId id="288"/>
            <p14:sldId id="289"/>
            <p14:sldId id="291"/>
            <p14:sldId id="520"/>
            <p14:sldId id="551"/>
            <p14:sldId id="486"/>
            <p14:sldId id="541"/>
            <p14:sldId id="555"/>
            <p14:sldId id="554"/>
            <p14:sldId id="507"/>
            <p14:sldId id="537"/>
            <p14:sldId id="558"/>
            <p14:sldId id="552"/>
            <p14:sldId id="562"/>
            <p14:sldId id="560"/>
            <p14:sldId id="556"/>
            <p14:sldId id="563"/>
            <p14:sldId id="56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co Eagle" initials="Agnico" lastIdx="10" clrIdx="0">
    <p:extLst>
      <p:ext uri="{19B8F6BF-5375-455C-9EA6-DF929625EA0E}">
        <p15:presenceInfo xmlns:p15="http://schemas.microsoft.com/office/powerpoint/2012/main" userId="Agnico Eagle" providerId="None"/>
      </p:ext>
    </p:extLst>
  </p:cmAuthor>
  <p:cmAuthor id="2" name="Jennifer Range" initials="JR" lastIdx="6" clrIdx="1">
    <p:extLst>
      <p:ext uri="{19B8F6BF-5375-455C-9EA6-DF929625EA0E}">
        <p15:presenceInfo xmlns:p15="http://schemas.microsoft.com/office/powerpoint/2012/main" userId="S-1-5-21-314581868-3304037221-2403089799-418615" providerId="AD"/>
      </p:ext>
    </p:extLst>
  </p:cmAuthor>
  <p:cmAuthor id="3" name="Colleen Prather" initials="CP" lastIdx="2" clrIdx="2">
    <p:extLst>
      <p:ext uri="{19B8F6BF-5375-455C-9EA6-DF929625EA0E}">
        <p15:presenceInfo xmlns:p15="http://schemas.microsoft.com/office/powerpoint/2012/main" userId="S::colleen.prather@agnicoeagle.com::858edaf7-5395-48ea-9faf-3f6987580099" providerId="AD"/>
      </p:ext>
    </p:extLst>
  </p:cmAuthor>
  <p:cmAuthor id="4" name="Jennifer Range" initials="JR [2]" lastIdx="1" clrIdx="3">
    <p:extLst>
      <p:ext uri="{19B8F6BF-5375-455C-9EA6-DF929625EA0E}">
        <p15:presenceInfo xmlns:p15="http://schemas.microsoft.com/office/powerpoint/2012/main" userId="S::jennifer.range@agnicoeagle.com::e4a86e72-2ac2-43dd-8a67-00e04cbfc9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E1269-833D-4AE0-8A9F-1D97B8A586B5}" v="40" dt="2021-05-20T14:54:49.241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41" autoAdjust="0"/>
  </p:normalViewPr>
  <p:slideViewPr>
    <p:cSldViewPr snapToGrid="0">
      <p:cViewPr varScale="1">
        <p:scale>
          <a:sx n="76" d="100"/>
          <a:sy n="76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BC22E-2691-4A08-83FF-30992AF6185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4" csCatId="accent1" phldr="1"/>
      <dgm:spPr/>
    </dgm:pt>
    <dgm:pt modelId="{D9002E9C-7148-47F2-9516-95B1F4437D66}">
      <dgm:prSet phldrT="[Text]" custT="1"/>
      <dgm:spPr/>
      <dgm:t>
        <a:bodyPr/>
        <a:lstStyle/>
        <a:p>
          <a:r>
            <a:rPr lang="en-US" sz="1100" b="1"/>
            <a:t>March 2020 </a:t>
          </a:r>
        </a:p>
        <a:p>
          <a:r>
            <a:rPr lang="en-US" sz="1100" b="0"/>
            <a:t>Initial Consultation</a:t>
          </a:r>
        </a:p>
        <a:p>
          <a:endParaRPr lang="en-US" sz="1100" b="0"/>
        </a:p>
        <a:p>
          <a:r>
            <a:rPr lang="fr-CA" sz="1100" b="1" err="1">
              <a:latin typeface="Pigiarniq Light" panose="02000303020000020004" pitchFamily="2" charset="0"/>
            </a:rPr>
            <a:t>ᓇᑦᑎᐊᑦ</a:t>
          </a:r>
          <a:r>
            <a:rPr lang="fr-CA" sz="1100" b="1">
              <a:latin typeface="Pigiarniq Light" panose="02000303020000020004" pitchFamily="2" charset="0"/>
            </a:rPr>
            <a:t> 2020 </a:t>
          </a:r>
        </a:p>
        <a:p>
          <a:r>
            <a:rPr lang="fr-CA" sz="1100" err="1">
              <a:latin typeface="Pigiarniq Light" panose="02000303020000020004" pitchFamily="2" charset="0"/>
            </a:rPr>
            <a:t>ᐅᖃᖃᑎᖃᕐᓗᓂ</a:t>
          </a:r>
          <a:endParaRPr lang="en-US" sz="1100" b="1">
            <a:solidFill>
              <a:srgbClr val="FF0000"/>
            </a:solidFill>
            <a:latin typeface="Pigiarniq Light" panose="02000303020000020004" pitchFamily="2" charset="0"/>
          </a:endParaRPr>
        </a:p>
      </dgm:t>
    </dgm:pt>
    <dgm:pt modelId="{620804AE-5729-408E-96A1-8696BBF4047B}" type="parTrans" cxnId="{CFBBE2E1-93E3-4DE2-9C31-C7AADAD26FC3}">
      <dgm:prSet/>
      <dgm:spPr/>
      <dgm:t>
        <a:bodyPr/>
        <a:lstStyle/>
        <a:p>
          <a:endParaRPr lang="en-US" sz="2000"/>
        </a:p>
      </dgm:t>
    </dgm:pt>
    <dgm:pt modelId="{735AEC29-7B98-4A7C-97DB-250297F18E2E}" type="sibTrans" cxnId="{CFBBE2E1-93E3-4DE2-9C31-C7AADAD26FC3}">
      <dgm:prSet/>
      <dgm:spPr/>
      <dgm:t>
        <a:bodyPr/>
        <a:lstStyle/>
        <a:p>
          <a:endParaRPr lang="en-US" sz="2000"/>
        </a:p>
      </dgm:t>
    </dgm:pt>
    <dgm:pt modelId="{188ACDE5-0494-4F46-8104-12ADA68D8D4A}">
      <dgm:prSet phldrT="[Text]" custT="1"/>
      <dgm:spPr/>
      <dgm:t>
        <a:bodyPr/>
        <a:lstStyle/>
        <a:p>
          <a:r>
            <a:rPr lang="en-US" sz="1100" b="1"/>
            <a:t>July 2020</a:t>
          </a:r>
        </a:p>
        <a:p>
          <a:r>
            <a:rPr lang="en-US" sz="1100" b="0"/>
            <a:t>Second Round Consultations</a:t>
          </a:r>
        </a:p>
        <a:p>
          <a:endParaRPr lang="en-US" sz="1100" b="0"/>
        </a:p>
        <a:p>
          <a:r>
            <a:rPr lang="fr-CA" sz="1100" b="1" err="1">
              <a:latin typeface="Pigiarniq Light" panose="02000303020000020004" pitchFamily="2" charset="0"/>
            </a:rPr>
            <a:t>ᓴᒡᒐᕈᑦ</a:t>
          </a:r>
          <a:r>
            <a:rPr lang="fr-CA" sz="1100" b="1">
              <a:latin typeface="Pigiarniq Light" panose="02000303020000020004" pitchFamily="2" charset="0"/>
            </a:rPr>
            <a:t> 2020</a:t>
          </a:r>
        </a:p>
        <a:p>
          <a:r>
            <a:rPr lang="fr-CA" sz="1100" err="1">
              <a:latin typeface="Pigiarniq Light" panose="02000303020000020004" pitchFamily="2" charset="0"/>
            </a:rPr>
            <a:t>ᑐᒡᓕᐊᓂᑦ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ᐅᖃᖃᑎᖃᕐᓗᓂ</a:t>
          </a:r>
          <a:endParaRPr lang="en-US" sz="1100" b="1">
            <a:latin typeface="Pigiarniq Light" panose="02000303020000020004" pitchFamily="2" charset="0"/>
          </a:endParaRPr>
        </a:p>
      </dgm:t>
    </dgm:pt>
    <dgm:pt modelId="{0A571E4B-E1AF-4B5F-A05C-B8E58D339282}" type="parTrans" cxnId="{5480FB17-30E1-4590-A527-12DE162D8A27}">
      <dgm:prSet/>
      <dgm:spPr/>
      <dgm:t>
        <a:bodyPr/>
        <a:lstStyle/>
        <a:p>
          <a:endParaRPr lang="en-US" sz="2000"/>
        </a:p>
      </dgm:t>
    </dgm:pt>
    <dgm:pt modelId="{2B86EC22-3710-417E-8ADD-03A8DD91FC60}" type="sibTrans" cxnId="{5480FB17-30E1-4590-A527-12DE162D8A27}">
      <dgm:prSet/>
      <dgm:spPr/>
      <dgm:t>
        <a:bodyPr/>
        <a:lstStyle/>
        <a:p>
          <a:endParaRPr lang="en-US" sz="2000"/>
        </a:p>
      </dgm:t>
    </dgm:pt>
    <dgm:pt modelId="{E39444F3-E827-4915-A39C-2D2F35B3DF7E}">
      <dgm:prSet phldrT="[Text]" custT="1"/>
      <dgm:spPr/>
      <dgm:t>
        <a:bodyPr/>
        <a:lstStyle/>
        <a:p>
          <a:r>
            <a:rPr lang="en-US" sz="1100" b="1"/>
            <a:t>November 2020</a:t>
          </a:r>
        </a:p>
        <a:p>
          <a:r>
            <a:rPr lang="en-US" sz="1100" b="0"/>
            <a:t>Targeted and Focus Group Meetings</a:t>
          </a:r>
        </a:p>
        <a:p>
          <a:endParaRPr lang="en-US" sz="1100" b="0"/>
        </a:p>
        <a:p>
          <a:r>
            <a:rPr lang="fr-CA" sz="1100" b="1" err="1">
              <a:latin typeface="Pigiarniq Light" panose="02000303020000020004" pitchFamily="2" charset="0"/>
            </a:rPr>
            <a:t>ᑲᑕᒑᕆᕝᕕᒃ</a:t>
          </a:r>
          <a:r>
            <a:rPr lang="fr-CA" sz="1100" b="1">
              <a:latin typeface="Pigiarniq Light" panose="02000303020000020004" pitchFamily="2" charset="0"/>
            </a:rPr>
            <a:t> 2020</a:t>
          </a:r>
        </a:p>
        <a:p>
          <a:r>
            <a:rPr lang="fr-CA" sz="1100" err="1">
              <a:latin typeface="Pigiarniq Light" panose="02000303020000020004" pitchFamily="2" charset="0"/>
            </a:rPr>
            <a:t>ᑐᕌᖅᑕᐅᔪᑦ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ᐊᒻᒪᓗ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ᑕᐅᑐᒐᖃᕐᓂᕐᒧᑦ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ᑲᑎᒪᔪᑦ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ᑲᑎᒪᓂᖏᑦ</a:t>
          </a:r>
          <a:endParaRPr lang="en-US" sz="1100" b="1">
            <a:latin typeface="Pigiarniq Light" panose="02000303020000020004" pitchFamily="2" charset="0"/>
          </a:endParaRPr>
        </a:p>
      </dgm:t>
    </dgm:pt>
    <dgm:pt modelId="{616F19C6-8D59-4BE3-9411-82D4EA955714}" type="parTrans" cxnId="{7A0C1BF1-6AEA-4BB2-B96E-5646DCD2F920}">
      <dgm:prSet/>
      <dgm:spPr/>
      <dgm:t>
        <a:bodyPr/>
        <a:lstStyle/>
        <a:p>
          <a:endParaRPr lang="en-US" sz="2000"/>
        </a:p>
      </dgm:t>
    </dgm:pt>
    <dgm:pt modelId="{0880198F-963D-46FD-A85E-AAD8244977D3}" type="sibTrans" cxnId="{7A0C1BF1-6AEA-4BB2-B96E-5646DCD2F920}">
      <dgm:prSet/>
      <dgm:spPr/>
      <dgm:t>
        <a:bodyPr/>
        <a:lstStyle/>
        <a:p>
          <a:endParaRPr lang="en-US" sz="2000"/>
        </a:p>
      </dgm:t>
    </dgm:pt>
    <dgm:pt modelId="{BD954445-DF42-4FDC-8D97-52D074355AE6}">
      <dgm:prSet custT="1"/>
      <dgm:spPr/>
      <dgm:t>
        <a:bodyPr/>
        <a:lstStyle/>
        <a:p>
          <a:r>
            <a:rPr lang="en-US" sz="1100" b="1"/>
            <a:t>February 2021</a:t>
          </a:r>
        </a:p>
        <a:p>
          <a:r>
            <a:rPr lang="en-US" sz="1100" b="0"/>
            <a:t>Local Community Leader Meetings </a:t>
          </a:r>
          <a:br>
            <a:rPr lang="en-US" sz="1100" b="0"/>
          </a:br>
          <a:r>
            <a:rPr lang="en-US" sz="1100" b="0"/>
            <a:t>(</a:t>
          </a:r>
          <a:r>
            <a:rPr lang="en-US" sz="1100" b="0" err="1"/>
            <a:t>incld</a:t>
          </a:r>
          <a:r>
            <a:rPr lang="en-US" sz="1100" b="0"/>
            <a:t>. Elected officials + Hunters) </a:t>
          </a:r>
        </a:p>
        <a:p>
          <a:endParaRPr lang="en-US" sz="1100" b="0"/>
        </a:p>
        <a:p>
          <a:r>
            <a:rPr lang="fr-CA" sz="1100" b="1" err="1">
              <a:latin typeface="Pigiarniq Light" panose="02000303020000020004" pitchFamily="2" charset="0"/>
            </a:rPr>
            <a:t>ᐊᕗᓐᓂᕕᒃ</a:t>
          </a:r>
          <a:r>
            <a:rPr lang="fr-CA" sz="1100" b="1">
              <a:latin typeface="Pigiarniq Light" panose="02000303020000020004" pitchFamily="2" charset="0"/>
            </a:rPr>
            <a:t> 2021</a:t>
          </a:r>
        </a:p>
        <a:p>
          <a:r>
            <a:rPr lang="fr-CA" sz="1100" err="1">
              <a:latin typeface="Pigiarniq Light" panose="02000303020000020004" pitchFamily="2" charset="0"/>
            </a:rPr>
            <a:t>ᓄᓇᓕᖕᒥᑦ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ᓯᕗᓕᐅᖅᑎᓂᑦ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ᑲᑎᒪᓃᑦ</a:t>
          </a:r>
          <a:r>
            <a:rPr lang="fr-CA" sz="1100">
              <a:latin typeface="Pigiarniq Light" panose="02000303020000020004" pitchFamily="2" charset="0"/>
            </a:rPr>
            <a:t> </a:t>
          </a:r>
        </a:p>
        <a:p>
          <a:r>
            <a:rPr lang="fr-CA" sz="1100"/>
            <a:t>(</a:t>
          </a:r>
          <a:r>
            <a:rPr lang="fr-CA" sz="1100" err="1"/>
            <a:t>ᐃᓚᐅᑉᓗᑎᒃ</a:t>
          </a:r>
          <a:r>
            <a:rPr lang="fr-CA" sz="1100"/>
            <a:t> </a:t>
          </a:r>
          <a:r>
            <a:rPr lang="fr-CA" sz="1100" err="1"/>
            <a:t>ᓂᕈᐊᖅᑕᐅᓯᒪᔪᑦ</a:t>
          </a:r>
          <a:r>
            <a:rPr lang="fr-CA" sz="1100"/>
            <a:t> </a:t>
          </a:r>
          <a:r>
            <a:rPr lang="fr-CA" sz="1100" err="1"/>
            <a:t>ᐊᒻᒪᓗ</a:t>
          </a:r>
          <a:r>
            <a:rPr lang="fr-CA" sz="1100"/>
            <a:t> </a:t>
          </a:r>
          <a:r>
            <a:rPr lang="fr-CA" sz="1100" err="1"/>
            <a:t>ᒪᖃᐃᑏᑦ</a:t>
          </a:r>
          <a:r>
            <a:rPr lang="fr-CA" sz="1100"/>
            <a:t>)</a:t>
          </a:r>
          <a:endParaRPr lang="en-US" sz="1100" b="1">
            <a:latin typeface="Pigiarniq Light" panose="02000303020000020004" pitchFamily="2" charset="0"/>
          </a:endParaRPr>
        </a:p>
      </dgm:t>
    </dgm:pt>
    <dgm:pt modelId="{0B466E6C-EA70-4BF1-ABBA-FBB41B3476A9}" type="parTrans" cxnId="{283A5F40-E211-475A-B8BF-539AFA6D7D07}">
      <dgm:prSet/>
      <dgm:spPr/>
      <dgm:t>
        <a:bodyPr/>
        <a:lstStyle/>
        <a:p>
          <a:endParaRPr lang="en-US" sz="2000"/>
        </a:p>
      </dgm:t>
    </dgm:pt>
    <dgm:pt modelId="{8859C07E-E996-4F3D-B9DF-D2FC221A7C9A}" type="sibTrans" cxnId="{283A5F40-E211-475A-B8BF-539AFA6D7D07}">
      <dgm:prSet/>
      <dgm:spPr/>
      <dgm:t>
        <a:bodyPr/>
        <a:lstStyle/>
        <a:p>
          <a:endParaRPr lang="en-US" sz="2000"/>
        </a:p>
      </dgm:t>
    </dgm:pt>
    <dgm:pt modelId="{C8D8EDA0-82F7-4EC3-9D35-EC0CF0B8B223}">
      <dgm:prSet custT="1"/>
      <dgm:spPr/>
      <dgm:t>
        <a:bodyPr/>
        <a:lstStyle/>
        <a:p>
          <a:r>
            <a:rPr lang="en-US" sz="1100" b="1"/>
            <a:t>December 2020</a:t>
          </a:r>
        </a:p>
        <a:p>
          <a:r>
            <a:rPr lang="en-US" sz="1100" b="0"/>
            <a:t>Targeted and Focus Group Meetings</a:t>
          </a:r>
        </a:p>
        <a:p>
          <a:endParaRPr lang="en-US" sz="1100" b="0"/>
        </a:p>
        <a:p>
          <a:r>
            <a:rPr lang="fr-CA" sz="1100" b="1" err="1">
              <a:latin typeface="Pigiarniq Light" panose="02000303020000020004" pitchFamily="2" charset="0"/>
            </a:rPr>
            <a:t>ᐋᒡᔪᓕᕐᕕᒃ</a:t>
          </a:r>
          <a:r>
            <a:rPr lang="fr-CA" sz="1100" b="1">
              <a:latin typeface="Pigiarniq Light" panose="02000303020000020004" pitchFamily="2" charset="0"/>
            </a:rPr>
            <a:t> 2020</a:t>
          </a:r>
        </a:p>
        <a:p>
          <a:r>
            <a:rPr lang="fr-CA" sz="1100" err="1">
              <a:latin typeface="Pigiarniq Light" panose="02000303020000020004" pitchFamily="2" charset="0"/>
            </a:rPr>
            <a:t>ᑐᕌᖅᑕᐅᔪᑦ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ᐊᒻᒪᓗ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ᑕᐅᑐᒐᖃᕐᓂᕐᒧᑦ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ᑲᑎᒪᔪᑦ</a:t>
          </a:r>
          <a:r>
            <a:rPr lang="fr-CA" sz="1100">
              <a:latin typeface="Pigiarniq Light" panose="02000303020000020004" pitchFamily="2" charset="0"/>
            </a:rPr>
            <a:t> </a:t>
          </a:r>
          <a:r>
            <a:rPr lang="fr-CA" sz="1100" err="1">
              <a:latin typeface="Pigiarniq Light" panose="02000303020000020004" pitchFamily="2" charset="0"/>
            </a:rPr>
            <a:t>ᑲᑎᒪᓂᖏᑦ</a:t>
          </a:r>
          <a:endParaRPr lang="en-US" sz="1100" b="1">
            <a:latin typeface="Pigiarniq Light" panose="02000303020000020004" pitchFamily="2" charset="0"/>
          </a:endParaRPr>
        </a:p>
      </dgm:t>
    </dgm:pt>
    <dgm:pt modelId="{593B386D-C369-42E2-8431-3D23A4F09589}" type="parTrans" cxnId="{7DBC369C-8FD4-4B45-943B-D8E358402B13}">
      <dgm:prSet/>
      <dgm:spPr/>
      <dgm:t>
        <a:bodyPr/>
        <a:lstStyle/>
        <a:p>
          <a:endParaRPr lang="en-US" sz="2000"/>
        </a:p>
      </dgm:t>
    </dgm:pt>
    <dgm:pt modelId="{CD8F8C1D-8CAA-4403-A4DB-A974483D0795}" type="sibTrans" cxnId="{7DBC369C-8FD4-4B45-943B-D8E358402B13}">
      <dgm:prSet/>
      <dgm:spPr/>
      <dgm:t>
        <a:bodyPr/>
        <a:lstStyle/>
        <a:p>
          <a:endParaRPr lang="en-US" sz="2000"/>
        </a:p>
      </dgm:t>
    </dgm:pt>
    <dgm:pt modelId="{343AB8C8-EE70-4FC7-A085-0E8CB1A8B8EA}" type="pres">
      <dgm:prSet presAssocID="{681BC22E-2691-4A08-83FF-30992AF61850}" presName="Name0" presStyleCnt="0">
        <dgm:presLayoutVars>
          <dgm:dir/>
          <dgm:resizeHandles val="exact"/>
        </dgm:presLayoutVars>
      </dgm:prSet>
      <dgm:spPr/>
    </dgm:pt>
    <dgm:pt modelId="{CA9C3790-D676-4056-92A8-B7DB1C85CC0C}" type="pres">
      <dgm:prSet presAssocID="{D9002E9C-7148-47F2-9516-95B1F4437D66}" presName="composite" presStyleCnt="0"/>
      <dgm:spPr/>
    </dgm:pt>
    <dgm:pt modelId="{DF63D4B0-6CF8-4998-A6E6-F7C3A383CD6F}" type="pres">
      <dgm:prSet presAssocID="{D9002E9C-7148-47F2-9516-95B1F4437D66}" presName="bgChev" presStyleLbl="node1" presStyleIdx="0" presStyleCnt="5"/>
      <dgm:spPr/>
    </dgm:pt>
    <dgm:pt modelId="{D424D6BA-A765-474C-97B5-9FD51828AD0D}" type="pres">
      <dgm:prSet presAssocID="{D9002E9C-7148-47F2-9516-95B1F4437D66}" presName="txNode" presStyleLbl="fgAcc1" presStyleIdx="0" presStyleCnt="5" custScaleY="258291" custLinFactNeighborX="-2206" custLinFactNeighborY="86035">
        <dgm:presLayoutVars>
          <dgm:bulletEnabled val="1"/>
        </dgm:presLayoutVars>
      </dgm:prSet>
      <dgm:spPr/>
    </dgm:pt>
    <dgm:pt modelId="{BABB1671-EF84-4A96-BC82-19FC26415499}" type="pres">
      <dgm:prSet presAssocID="{735AEC29-7B98-4A7C-97DB-250297F18E2E}" presName="compositeSpace" presStyleCnt="0"/>
      <dgm:spPr/>
    </dgm:pt>
    <dgm:pt modelId="{93116C98-8457-4BD1-BC8D-D8A5B0905FD9}" type="pres">
      <dgm:prSet presAssocID="{188ACDE5-0494-4F46-8104-12ADA68D8D4A}" presName="composite" presStyleCnt="0"/>
      <dgm:spPr/>
    </dgm:pt>
    <dgm:pt modelId="{157F89D3-AB80-47BE-9B5D-5A3E9648BF52}" type="pres">
      <dgm:prSet presAssocID="{188ACDE5-0494-4F46-8104-12ADA68D8D4A}" presName="bgChev" presStyleLbl="node1" presStyleIdx="1" presStyleCnt="5"/>
      <dgm:spPr/>
    </dgm:pt>
    <dgm:pt modelId="{84D54270-9FFE-47E9-8E7F-B2C99494C44E}" type="pres">
      <dgm:prSet presAssocID="{188ACDE5-0494-4F46-8104-12ADA68D8D4A}" presName="txNode" presStyleLbl="fgAcc1" presStyleIdx="1" presStyleCnt="5" custScaleY="258291" custLinFactNeighborX="-2206" custLinFactNeighborY="86035">
        <dgm:presLayoutVars>
          <dgm:bulletEnabled val="1"/>
        </dgm:presLayoutVars>
      </dgm:prSet>
      <dgm:spPr/>
    </dgm:pt>
    <dgm:pt modelId="{8488A363-EA24-4735-93CA-DE5843BE4621}" type="pres">
      <dgm:prSet presAssocID="{2B86EC22-3710-417E-8ADD-03A8DD91FC60}" presName="compositeSpace" presStyleCnt="0"/>
      <dgm:spPr/>
    </dgm:pt>
    <dgm:pt modelId="{7A5B4D1B-BB5E-4A03-8C2A-0A40FC27E1F5}" type="pres">
      <dgm:prSet presAssocID="{E39444F3-E827-4915-A39C-2D2F35B3DF7E}" presName="composite" presStyleCnt="0"/>
      <dgm:spPr/>
    </dgm:pt>
    <dgm:pt modelId="{DD288000-C6DB-4243-96B6-244AFEE9D517}" type="pres">
      <dgm:prSet presAssocID="{E39444F3-E827-4915-A39C-2D2F35B3DF7E}" presName="bgChev" presStyleLbl="node1" presStyleIdx="2" presStyleCnt="5"/>
      <dgm:spPr/>
    </dgm:pt>
    <dgm:pt modelId="{00A413FC-8B6D-4C90-B303-F64B2FC37DDB}" type="pres">
      <dgm:prSet presAssocID="{E39444F3-E827-4915-A39C-2D2F35B3DF7E}" presName="txNode" presStyleLbl="fgAcc1" presStyleIdx="2" presStyleCnt="5" custScaleY="258291" custLinFactNeighborX="-2206" custLinFactNeighborY="86035">
        <dgm:presLayoutVars>
          <dgm:bulletEnabled val="1"/>
        </dgm:presLayoutVars>
      </dgm:prSet>
      <dgm:spPr/>
    </dgm:pt>
    <dgm:pt modelId="{FA54E019-C702-4655-A583-75D82D2FF181}" type="pres">
      <dgm:prSet presAssocID="{0880198F-963D-46FD-A85E-AAD8244977D3}" presName="compositeSpace" presStyleCnt="0"/>
      <dgm:spPr/>
    </dgm:pt>
    <dgm:pt modelId="{F7E54DFA-4205-4D7B-A6EB-EC357CC5E86B}" type="pres">
      <dgm:prSet presAssocID="{C8D8EDA0-82F7-4EC3-9D35-EC0CF0B8B223}" presName="composite" presStyleCnt="0"/>
      <dgm:spPr/>
    </dgm:pt>
    <dgm:pt modelId="{8BDE224F-06D2-4826-B220-58A27ED44095}" type="pres">
      <dgm:prSet presAssocID="{C8D8EDA0-82F7-4EC3-9D35-EC0CF0B8B223}" presName="bgChev" presStyleLbl="node1" presStyleIdx="3" presStyleCnt="5"/>
      <dgm:spPr/>
    </dgm:pt>
    <dgm:pt modelId="{064F3AAE-5182-4CFA-B05D-2029B14E25BB}" type="pres">
      <dgm:prSet presAssocID="{C8D8EDA0-82F7-4EC3-9D35-EC0CF0B8B223}" presName="txNode" presStyleLbl="fgAcc1" presStyleIdx="3" presStyleCnt="5" custScaleY="258291" custLinFactNeighborX="-2206" custLinFactNeighborY="86035">
        <dgm:presLayoutVars>
          <dgm:bulletEnabled val="1"/>
        </dgm:presLayoutVars>
      </dgm:prSet>
      <dgm:spPr/>
    </dgm:pt>
    <dgm:pt modelId="{10E94D0A-F2E5-4D9D-891C-0C685E2946B7}" type="pres">
      <dgm:prSet presAssocID="{CD8F8C1D-8CAA-4403-A4DB-A974483D0795}" presName="compositeSpace" presStyleCnt="0"/>
      <dgm:spPr/>
    </dgm:pt>
    <dgm:pt modelId="{38894678-FD76-4CE9-A10B-D6166D912607}" type="pres">
      <dgm:prSet presAssocID="{BD954445-DF42-4FDC-8D97-52D074355AE6}" presName="composite" presStyleCnt="0"/>
      <dgm:spPr/>
    </dgm:pt>
    <dgm:pt modelId="{576E6A81-114A-48B7-89D2-70B361832F6D}" type="pres">
      <dgm:prSet presAssocID="{BD954445-DF42-4FDC-8D97-52D074355AE6}" presName="bgChev" presStyleLbl="node1" presStyleIdx="4" presStyleCnt="5"/>
      <dgm:spPr/>
    </dgm:pt>
    <dgm:pt modelId="{CD36B1B2-F2E4-441E-A788-5F7D406BE709}" type="pres">
      <dgm:prSet presAssocID="{BD954445-DF42-4FDC-8D97-52D074355AE6}" presName="txNode" presStyleLbl="fgAcc1" presStyleIdx="4" presStyleCnt="5" custScaleX="116572" custScaleY="261952" custLinFactNeighborX="106" custLinFactNeighborY="88019">
        <dgm:presLayoutVars>
          <dgm:bulletEnabled val="1"/>
        </dgm:presLayoutVars>
      </dgm:prSet>
      <dgm:spPr/>
    </dgm:pt>
  </dgm:ptLst>
  <dgm:cxnLst>
    <dgm:cxn modelId="{5480FB17-30E1-4590-A527-12DE162D8A27}" srcId="{681BC22E-2691-4A08-83FF-30992AF61850}" destId="{188ACDE5-0494-4F46-8104-12ADA68D8D4A}" srcOrd="1" destOrd="0" parTransId="{0A571E4B-E1AF-4B5F-A05C-B8E58D339282}" sibTransId="{2B86EC22-3710-417E-8ADD-03A8DD91FC60}"/>
    <dgm:cxn modelId="{FD35BB26-B692-4F4F-829E-D28410972FDA}" type="presOf" srcId="{D9002E9C-7148-47F2-9516-95B1F4437D66}" destId="{D424D6BA-A765-474C-97B5-9FD51828AD0D}" srcOrd="0" destOrd="0" presId="urn:microsoft.com/office/officeart/2005/8/layout/chevronAccent+Icon"/>
    <dgm:cxn modelId="{283A5F40-E211-475A-B8BF-539AFA6D7D07}" srcId="{681BC22E-2691-4A08-83FF-30992AF61850}" destId="{BD954445-DF42-4FDC-8D97-52D074355AE6}" srcOrd="4" destOrd="0" parTransId="{0B466E6C-EA70-4BF1-ABBA-FBB41B3476A9}" sibTransId="{8859C07E-E996-4F3D-B9DF-D2FC221A7C9A}"/>
    <dgm:cxn modelId="{3E1FE757-3804-4068-8056-A884F7368B21}" type="presOf" srcId="{188ACDE5-0494-4F46-8104-12ADA68D8D4A}" destId="{84D54270-9FFE-47E9-8E7F-B2C99494C44E}" srcOrd="0" destOrd="0" presId="urn:microsoft.com/office/officeart/2005/8/layout/chevronAccent+Icon"/>
    <dgm:cxn modelId="{E589B788-DBC2-4B22-8D43-EF2ACB30A0C0}" type="presOf" srcId="{E39444F3-E827-4915-A39C-2D2F35B3DF7E}" destId="{00A413FC-8B6D-4C90-B303-F64B2FC37DDB}" srcOrd="0" destOrd="0" presId="urn:microsoft.com/office/officeart/2005/8/layout/chevronAccent+Icon"/>
    <dgm:cxn modelId="{7DBC369C-8FD4-4B45-943B-D8E358402B13}" srcId="{681BC22E-2691-4A08-83FF-30992AF61850}" destId="{C8D8EDA0-82F7-4EC3-9D35-EC0CF0B8B223}" srcOrd="3" destOrd="0" parTransId="{593B386D-C369-42E2-8431-3D23A4F09589}" sibTransId="{CD8F8C1D-8CAA-4403-A4DB-A974483D0795}"/>
    <dgm:cxn modelId="{CFBBE2E1-93E3-4DE2-9C31-C7AADAD26FC3}" srcId="{681BC22E-2691-4A08-83FF-30992AF61850}" destId="{D9002E9C-7148-47F2-9516-95B1F4437D66}" srcOrd="0" destOrd="0" parTransId="{620804AE-5729-408E-96A1-8696BBF4047B}" sibTransId="{735AEC29-7B98-4A7C-97DB-250297F18E2E}"/>
    <dgm:cxn modelId="{12F020E3-B794-43FC-B113-B68DA0BC4B18}" type="presOf" srcId="{C8D8EDA0-82F7-4EC3-9D35-EC0CF0B8B223}" destId="{064F3AAE-5182-4CFA-B05D-2029B14E25BB}" srcOrd="0" destOrd="0" presId="urn:microsoft.com/office/officeart/2005/8/layout/chevronAccent+Icon"/>
    <dgm:cxn modelId="{E1C156EF-BA5B-4AA8-BA9F-66F655887B2A}" type="presOf" srcId="{BD954445-DF42-4FDC-8D97-52D074355AE6}" destId="{CD36B1B2-F2E4-441E-A788-5F7D406BE709}" srcOrd="0" destOrd="0" presId="urn:microsoft.com/office/officeart/2005/8/layout/chevronAccent+Icon"/>
    <dgm:cxn modelId="{79A30EF1-D653-4681-AD57-8E5B567047B2}" type="presOf" srcId="{681BC22E-2691-4A08-83FF-30992AF61850}" destId="{343AB8C8-EE70-4FC7-A085-0E8CB1A8B8EA}" srcOrd="0" destOrd="0" presId="urn:microsoft.com/office/officeart/2005/8/layout/chevronAccent+Icon"/>
    <dgm:cxn modelId="{7A0C1BF1-6AEA-4BB2-B96E-5646DCD2F920}" srcId="{681BC22E-2691-4A08-83FF-30992AF61850}" destId="{E39444F3-E827-4915-A39C-2D2F35B3DF7E}" srcOrd="2" destOrd="0" parTransId="{616F19C6-8D59-4BE3-9411-82D4EA955714}" sibTransId="{0880198F-963D-46FD-A85E-AAD8244977D3}"/>
    <dgm:cxn modelId="{5C4C6A4B-664B-4832-B9F2-02F1716611DA}" type="presParOf" srcId="{343AB8C8-EE70-4FC7-A085-0E8CB1A8B8EA}" destId="{CA9C3790-D676-4056-92A8-B7DB1C85CC0C}" srcOrd="0" destOrd="0" presId="urn:microsoft.com/office/officeart/2005/8/layout/chevronAccent+Icon"/>
    <dgm:cxn modelId="{96181256-FEB9-4A3B-B30C-2187DEE26FED}" type="presParOf" srcId="{CA9C3790-D676-4056-92A8-B7DB1C85CC0C}" destId="{DF63D4B0-6CF8-4998-A6E6-F7C3A383CD6F}" srcOrd="0" destOrd="0" presId="urn:microsoft.com/office/officeart/2005/8/layout/chevronAccent+Icon"/>
    <dgm:cxn modelId="{55FE0F6A-FE01-46FD-9188-5AD45E71D346}" type="presParOf" srcId="{CA9C3790-D676-4056-92A8-B7DB1C85CC0C}" destId="{D424D6BA-A765-474C-97B5-9FD51828AD0D}" srcOrd="1" destOrd="0" presId="urn:microsoft.com/office/officeart/2005/8/layout/chevronAccent+Icon"/>
    <dgm:cxn modelId="{57493CF3-C53C-47AE-8CDD-EB1A1718E31A}" type="presParOf" srcId="{343AB8C8-EE70-4FC7-A085-0E8CB1A8B8EA}" destId="{BABB1671-EF84-4A96-BC82-19FC26415499}" srcOrd="1" destOrd="0" presId="urn:microsoft.com/office/officeart/2005/8/layout/chevronAccent+Icon"/>
    <dgm:cxn modelId="{10428E88-1819-42F9-828E-A43EDFC248A5}" type="presParOf" srcId="{343AB8C8-EE70-4FC7-A085-0E8CB1A8B8EA}" destId="{93116C98-8457-4BD1-BC8D-D8A5B0905FD9}" srcOrd="2" destOrd="0" presId="urn:microsoft.com/office/officeart/2005/8/layout/chevronAccent+Icon"/>
    <dgm:cxn modelId="{3388528E-2C6C-4AD4-AE63-DF032877D977}" type="presParOf" srcId="{93116C98-8457-4BD1-BC8D-D8A5B0905FD9}" destId="{157F89D3-AB80-47BE-9B5D-5A3E9648BF52}" srcOrd="0" destOrd="0" presId="urn:microsoft.com/office/officeart/2005/8/layout/chevronAccent+Icon"/>
    <dgm:cxn modelId="{1EE3AC4C-A484-4BBC-92AC-920E808D4942}" type="presParOf" srcId="{93116C98-8457-4BD1-BC8D-D8A5B0905FD9}" destId="{84D54270-9FFE-47E9-8E7F-B2C99494C44E}" srcOrd="1" destOrd="0" presId="urn:microsoft.com/office/officeart/2005/8/layout/chevronAccent+Icon"/>
    <dgm:cxn modelId="{63EF77C2-814D-4417-88D1-15D5B084FC7A}" type="presParOf" srcId="{343AB8C8-EE70-4FC7-A085-0E8CB1A8B8EA}" destId="{8488A363-EA24-4735-93CA-DE5843BE4621}" srcOrd="3" destOrd="0" presId="urn:microsoft.com/office/officeart/2005/8/layout/chevronAccent+Icon"/>
    <dgm:cxn modelId="{262F1467-8D8C-46B7-8076-90FC2EE8A677}" type="presParOf" srcId="{343AB8C8-EE70-4FC7-A085-0E8CB1A8B8EA}" destId="{7A5B4D1B-BB5E-4A03-8C2A-0A40FC27E1F5}" srcOrd="4" destOrd="0" presId="urn:microsoft.com/office/officeart/2005/8/layout/chevronAccent+Icon"/>
    <dgm:cxn modelId="{C78898BA-A6A1-4EF8-BC90-4E6D8E2E890B}" type="presParOf" srcId="{7A5B4D1B-BB5E-4A03-8C2A-0A40FC27E1F5}" destId="{DD288000-C6DB-4243-96B6-244AFEE9D517}" srcOrd="0" destOrd="0" presId="urn:microsoft.com/office/officeart/2005/8/layout/chevronAccent+Icon"/>
    <dgm:cxn modelId="{C234FC97-F306-406C-97E9-04471539225B}" type="presParOf" srcId="{7A5B4D1B-BB5E-4A03-8C2A-0A40FC27E1F5}" destId="{00A413FC-8B6D-4C90-B303-F64B2FC37DDB}" srcOrd="1" destOrd="0" presId="urn:microsoft.com/office/officeart/2005/8/layout/chevronAccent+Icon"/>
    <dgm:cxn modelId="{C4489853-8D2A-4BCB-AA92-E72E2CCAA258}" type="presParOf" srcId="{343AB8C8-EE70-4FC7-A085-0E8CB1A8B8EA}" destId="{FA54E019-C702-4655-A583-75D82D2FF181}" srcOrd="5" destOrd="0" presId="urn:microsoft.com/office/officeart/2005/8/layout/chevronAccent+Icon"/>
    <dgm:cxn modelId="{0F95B432-B788-462A-92E5-D6BBC57B99EA}" type="presParOf" srcId="{343AB8C8-EE70-4FC7-A085-0E8CB1A8B8EA}" destId="{F7E54DFA-4205-4D7B-A6EB-EC357CC5E86B}" srcOrd="6" destOrd="0" presId="urn:microsoft.com/office/officeart/2005/8/layout/chevronAccent+Icon"/>
    <dgm:cxn modelId="{D134A667-86F7-4309-AF1D-01BC0AC1D732}" type="presParOf" srcId="{F7E54DFA-4205-4D7B-A6EB-EC357CC5E86B}" destId="{8BDE224F-06D2-4826-B220-58A27ED44095}" srcOrd="0" destOrd="0" presId="urn:microsoft.com/office/officeart/2005/8/layout/chevronAccent+Icon"/>
    <dgm:cxn modelId="{CC12BE4D-0F72-414F-9F64-CD9059951615}" type="presParOf" srcId="{F7E54DFA-4205-4D7B-A6EB-EC357CC5E86B}" destId="{064F3AAE-5182-4CFA-B05D-2029B14E25BB}" srcOrd="1" destOrd="0" presId="urn:microsoft.com/office/officeart/2005/8/layout/chevronAccent+Icon"/>
    <dgm:cxn modelId="{331DC028-AF8F-40F0-B112-D93F0FAFB38B}" type="presParOf" srcId="{343AB8C8-EE70-4FC7-A085-0E8CB1A8B8EA}" destId="{10E94D0A-F2E5-4D9D-891C-0C685E2946B7}" srcOrd="7" destOrd="0" presId="urn:microsoft.com/office/officeart/2005/8/layout/chevronAccent+Icon"/>
    <dgm:cxn modelId="{EAC62BFA-5B59-4C5A-BAC5-6B2F734410A2}" type="presParOf" srcId="{343AB8C8-EE70-4FC7-A085-0E8CB1A8B8EA}" destId="{38894678-FD76-4CE9-A10B-D6166D912607}" srcOrd="8" destOrd="0" presId="urn:microsoft.com/office/officeart/2005/8/layout/chevronAccent+Icon"/>
    <dgm:cxn modelId="{2B6E3B68-DE23-430D-91A6-6F048BE28816}" type="presParOf" srcId="{38894678-FD76-4CE9-A10B-D6166D912607}" destId="{576E6A81-114A-48B7-89D2-70B361832F6D}" srcOrd="0" destOrd="0" presId="urn:microsoft.com/office/officeart/2005/8/layout/chevronAccent+Icon"/>
    <dgm:cxn modelId="{C98FBB18-2FD8-4225-A412-BFC437164576}" type="presParOf" srcId="{38894678-FD76-4CE9-A10B-D6166D912607}" destId="{CD36B1B2-F2E4-441E-A788-5F7D406BE70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3D4B0-6CF8-4998-A6E6-F7C3A383CD6F}">
      <dsp:nvSpPr>
        <dsp:cNvPr id="0" name=""/>
        <dsp:cNvSpPr/>
      </dsp:nvSpPr>
      <dsp:spPr>
        <a:xfrm>
          <a:off x="3729" y="1215829"/>
          <a:ext cx="2045299" cy="789485"/>
        </a:xfrm>
        <a:prstGeom prst="chevron">
          <a:avLst>
            <a:gd name="adj" fmla="val 4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4D6BA-A765-474C-97B5-9FD51828AD0D}">
      <dsp:nvSpPr>
        <dsp:cNvPr id="0" name=""/>
        <dsp:cNvSpPr/>
      </dsp:nvSpPr>
      <dsp:spPr>
        <a:xfrm>
          <a:off x="511041" y="1467592"/>
          <a:ext cx="1727141" cy="203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March 2020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Initial Consultation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err="1">
              <a:latin typeface="Pigiarniq Light" panose="02000303020000020004" pitchFamily="2" charset="0"/>
            </a:rPr>
            <a:t>ᓇᑦᑎᐊᑦ</a:t>
          </a:r>
          <a:r>
            <a:rPr lang="fr-CA" sz="1100" b="1" kern="1200">
              <a:latin typeface="Pigiarniq Light" panose="02000303020000020004" pitchFamily="2" charset="0"/>
            </a:rPr>
            <a:t> 2020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err="1">
              <a:latin typeface="Pigiarniq Light" panose="02000303020000020004" pitchFamily="2" charset="0"/>
            </a:rPr>
            <a:t>ᐅᖃᖃᑎᖃᕐᓗᓂ</a:t>
          </a:r>
          <a:endParaRPr lang="en-US" sz="1100" b="1" kern="1200">
            <a:solidFill>
              <a:srgbClr val="FF0000"/>
            </a:solidFill>
            <a:latin typeface="Pigiarniq Light" panose="02000303020000020004" pitchFamily="2" charset="0"/>
          </a:endParaRPr>
        </a:p>
      </dsp:txBody>
      <dsp:txXfrm>
        <a:off x="561627" y="1518178"/>
        <a:ext cx="1625969" cy="1937998"/>
      </dsp:txXfrm>
    </dsp:sp>
    <dsp:sp modelId="{157F89D3-AB80-47BE-9B5D-5A3E9648BF52}">
      <dsp:nvSpPr>
        <dsp:cNvPr id="0" name=""/>
        <dsp:cNvSpPr/>
      </dsp:nvSpPr>
      <dsp:spPr>
        <a:xfrm>
          <a:off x="2339915" y="1215829"/>
          <a:ext cx="2045299" cy="789485"/>
        </a:xfrm>
        <a:prstGeom prst="chevron">
          <a:avLst>
            <a:gd name="adj" fmla="val 40000"/>
          </a:avLst>
        </a:prstGeom>
        <a:solidFill>
          <a:schemeClr val="accent1">
            <a:shade val="50000"/>
            <a:hueOff val="-194947"/>
            <a:satOff val="-7235"/>
            <a:lumOff val="19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54270-9FFE-47E9-8E7F-B2C99494C44E}">
      <dsp:nvSpPr>
        <dsp:cNvPr id="0" name=""/>
        <dsp:cNvSpPr/>
      </dsp:nvSpPr>
      <dsp:spPr>
        <a:xfrm>
          <a:off x="2847227" y="1467592"/>
          <a:ext cx="1727141" cy="203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194947"/>
              <a:satOff val="-7235"/>
              <a:lumOff val="19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July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Second Round Consultations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err="1">
              <a:latin typeface="Pigiarniq Light" panose="02000303020000020004" pitchFamily="2" charset="0"/>
            </a:rPr>
            <a:t>ᓴᒡᒐᕈᑦ</a:t>
          </a:r>
          <a:r>
            <a:rPr lang="fr-CA" sz="1100" b="1" kern="1200">
              <a:latin typeface="Pigiarniq Light" panose="02000303020000020004" pitchFamily="2" charset="0"/>
            </a:rPr>
            <a:t>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err="1">
              <a:latin typeface="Pigiarniq Light" panose="02000303020000020004" pitchFamily="2" charset="0"/>
            </a:rPr>
            <a:t>ᑐᒡᓕᐊᓂᑦ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ᐅᖃᖃᑎᖃᕐᓗᓂ</a:t>
          </a:r>
          <a:endParaRPr lang="en-US" sz="1100" b="1" kern="1200">
            <a:latin typeface="Pigiarniq Light" panose="02000303020000020004" pitchFamily="2" charset="0"/>
          </a:endParaRPr>
        </a:p>
      </dsp:txBody>
      <dsp:txXfrm>
        <a:off x="2897813" y="1518178"/>
        <a:ext cx="1625969" cy="1937998"/>
      </dsp:txXfrm>
    </dsp:sp>
    <dsp:sp modelId="{DD288000-C6DB-4243-96B6-244AFEE9D517}">
      <dsp:nvSpPr>
        <dsp:cNvPr id="0" name=""/>
        <dsp:cNvSpPr/>
      </dsp:nvSpPr>
      <dsp:spPr>
        <a:xfrm>
          <a:off x="4676101" y="1215829"/>
          <a:ext cx="2045299" cy="789485"/>
        </a:xfrm>
        <a:prstGeom prst="chevron">
          <a:avLst>
            <a:gd name="adj" fmla="val 40000"/>
          </a:avLst>
        </a:prstGeom>
        <a:solidFill>
          <a:schemeClr val="accent1">
            <a:shade val="50000"/>
            <a:hueOff val="-389894"/>
            <a:satOff val="-14470"/>
            <a:lumOff val="391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413FC-8B6D-4C90-B303-F64B2FC37DDB}">
      <dsp:nvSpPr>
        <dsp:cNvPr id="0" name=""/>
        <dsp:cNvSpPr/>
      </dsp:nvSpPr>
      <dsp:spPr>
        <a:xfrm>
          <a:off x="5183414" y="1467592"/>
          <a:ext cx="1727141" cy="203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89894"/>
              <a:satOff val="-14470"/>
              <a:lumOff val="39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November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Targeted and Focus Group Meetings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err="1">
              <a:latin typeface="Pigiarniq Light" panose="02000303020000020004" pitchFamily="2" charset="0"/>
            </a:rPr>
            <a:t>ᑲᑕᒑᕆᕝᕕᒃ</a:t>
          </a:r>
          <a:r>
            <a:rPr lang="fr-CA" sz="1100" b="1" kern="1200">
              <a:latin typeface="Pigiarniq Light" panose="02000303020000020004" pitchFamily="2" charset="0"/>
            </a:rPr>
            <a:t>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err="1">
              <a:latin typeface="Pigiarniq Light" panose="02000303020000020004" pitchFamily="2" charset="0"/>
            </a:rPr>
            <a:t>ᑐᕌᖅᑕᐅᔪᑦ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ᐊᒻᒪᓗ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ᑕᐅᑐᒐᖃᕐᓂᕐᒧᑦ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ᑲᑎᒪᔪᑦ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ᑲᑎᒪᓂᖏᑦ</a:t>
          </a:r>
          <a:endParaRPr lang="en-US" sz="1100" b="1" kern="1200">
            <a:latin typeface="Pigiarniq Light" panose="02000303020000020004" pitchFamily="2" charset="0"/>
          </a:endParaRPr>
        </a:p>
      </dsp:txBody>
      <dsp:txXfrm>
        <a:off x="5234000" y="1518178"/>
        <a:ext cx="1625969" cy="1937998"/>
      </dsp:txXfrm>
    </dsp:sp>
    <dsp:sp modelId="{8BDE224F-06D2-4826-B220-58A27ED44095}">
      <dsp:nvSpPr>
        <dsp:cNvPr id="0" name=""/>
        <dsp:cNvSpPr/>
      </dsp:nvSpPr>
      <dsp:spPr>
        <a:xfrm>
          <a:off x="7012287" y="1215829"/>
          <a:ext cx="2045299" cy="789485"/>
        </a:xfrm>
        <a:prstGeom prst="chevron">
          <a:avLst>
            <a:gd name="adj" fmla="val 40000"/>
          </a:avLst>
        </a:prstGeom>
        <a:solidFill>
          <a:schemeClr val="accent1">
            <a:shade val="50000"/>
            <a:hueOff val="-389894"/>
            <a:satOff val="-14470"/>
            <a:lumOff val="391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F3AAE-5182-4CFA-B05D-2029B14E25BB}">
      <dsp:nvSpPr>
        <dsp:cNvPr id="0" name=""/>
        <dsp:cNvSpPr/>
      </dsp:nvSpPr>
      <dsp:spPr>
        <a:xfrm>
          <a:off x="7519600" y="1467592"/>
          <a:ext cx="1727141" cy="2039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89894"/>
              <a:satOff val="-14470"/>
              <a:lumOff val="39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December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Targeted and Focus Group Meetings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err="1">
              <a:latin typeface="Pigiarniq Light" panose="02000303020000020004" pitchFamily="2" charset="0"/>
            </a:rPr>
            <a:t>ᐋᒡᔪᓕᕐᕕᒃ</a:t>
          </a:r>
          <a:r>
            <a:rPr lang="fr-CA" sz="1100" b="1" kern="1200">
              <a:latin typeface="Pigiarniq Light" panose="02000303020000020004" pitchFamily="2" charset="0"/>
            </a:rPr>
            <a:t> 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err="1">
              <a:latin typeface="Pigiarniq Light" panose="02000303020000020004" pitchFamily="2" charset="0"/>
            </a:rPr>
            <a:t>ᑐᕌᖅᑕᐅᔪᑦ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ᐊᒻᒪᓗ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ᑕᐅᑐᒐᖃᕐᓂᕐᒧᑦ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ᑲᑎᒪᔪᑦ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ᑲᑎᒪᓂᖏᑦ</a:t>
          </a:r>
          <a:endParaRPr lang="en-US" sz="1100" b="1" kern="1200">
            <a:latin typeface="Pigiarniq Light" panose="02000303020000020004" pitchFamily="2" charset="0"/>
          </a:endParaRPr>
        </a:p>
      </dsp:txBody>
      <dsp:txXfrm>
        <a:off x="7570186" y="1518178"/>
        <a:ext cx="1625969" cy="1937998"/>
      </dsp:txXfrm>
    </dsp:sp>
    <dsp:sp modelId="{576E6A81-114A-48B7-89D2-70B361832F6D}">
      <dsp:nvSpPr>
        <dsp:cNvPr id="0" name=""/>
        <dsp:cNvSpPr/>
      </dsp:nvSpPr>
      <dsp:spPr>
        <a:xfrm>
          <a:off x="9348474" y="1215829"/>
          <a:ext cx="2045299" cy="789485"/>
        </a:xfrm>
        <a:prstGeom prst="chevron">
          <a:avLst>
            <a:gd name="adj" fmla="val 40000"/>
          </a:avLst>
        </a:prstGeom>
        <a:solidFill>
          <a:schemeClr val="accent1">
            <a:shade val="50000"/>
            <a:hueOff val="-194947"/>
            <a:satOff val="-7235"/>
            <a:lumOff val="19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6B1B2-F2E4-441E-A788-5F7D406BE709}">
      <dsp:nvSpPr>
        <dsp:cNvPr id="0" name=""/>
        <dsp:cNvSpPr/>
      </dsp:nvSpPr>
      <dsp:spPr>
        <a:xfrm>
          <a:off x="9752607" y="1468804"/>
          <a:ext cx="2013363" cy="2068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194947"/>
              <a:satOff val="-7235"/>
              <a:lumOff val="19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February 2021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Local Community Leader Meetings </a:t>
          </a:r>
          <a:br>
            <a:rPr lang="en-US" sz="1100" b="0" kern="1200"/>
          </a:br>
          <a:r>
            <a:rPr lang="en-US" sz="1100" b="0" kern="1200"/>
            <a:t>(</a:t>
          </a:r>
          <a:r>
            <a:rPr lang="en-US" sz="1100" b="0" kern="1200" err="1"/>
            <a:t>incld</a:t>
          </a:r>
          <a:r>
            <a:rPr lang="en-US" sz="1100" b="0" kern="1200"/>
            <a:t>. Elected officials + Hunters)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b="1" kern="1200" err="1">
              <a:latin typeface="Pigiarniq Light" panose="02000303020000020004" pitchFamily="2" charset="0"/>
            </a:rPr>
            <a:t>ᐊᕗᓐᓂᕕᒃ</a:t>
          </a:r>
          <a:r>
            <a:rPr lang="fr-CA" sz="1100" b="1" kern="1200">
              <a:latin typeface="Pigiarniq Light" panose="02000303020000020004" pitchFamily="2" charset="0"/>
            </a:rPr>
            <a:t> 2021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err="1">
              <a:latin typeface="Pigiarniq Light" panose="02000303020000020004" pitchFamily="2" charset="0"/>
            </a:rPr>
            <a:t>ᓄᓇᓕᖕᒥᑦ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ᓯᕗᓕᐅᖅᑎᓂᑦ</a:t>
          </a:r>
          <a:r>
            <a:rPr lang="fr-CA" sz="1100" kern="1200">
              <a:latin typeface="Pigiarniq Light" panose="02000303020000020004" pitchFamily="2" charset="0"/>
            </a:rPr>
            <a:t> </a:t>
          </a:r>
          <a:r>
            <a:rPr lang="fr-CA" sz="1100" kern="1200" err="1">
              <a:latin typeface="Pigiarniq Light" panose="02000303020000020004" pitchFamily="2" charset="0"/>
            </a:rPr>
            <a:t>ᑲᑎᒪᓃᑦ</a:t>
          </a:r>
          <a:r>
            <a:rPr lang="fr-CA" sz="1100" kern="1200">
              <a:latin typeface="Pigiarniq Light" panose="02000303020000020004" pitchFamily="2" charset="0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/>
            <a:t>(</a:t>
          </a:r>
          <a:r>
            <a:rPr lang="fr-CA" sz="1100" kern="1200" err="1"/>
            <a:t>ᐃᓚᐅᑉᓗᑎᒃ</a:t>
          </a:r>
          <a:r>
            <a:rPr lang="fr-CA" sz="1100" kern="1200"/>
            <a:t> </a:t>
          </a:r>
          <a:r>
            <a:rPr lang="fr-CA" sz="1100" kern="1200" err="1"/>
            <a:t>ᓂᕈᐊᖅᑕᐅᓯᒪᔪᑦ</a:t>
          </a:r>
          <a:r>
            <a:rPr lang="fr-CA" sz="1100" kern="1200"/>
            <a:t> </a:t>
          </a:r>
          <a:r>
            <a:rPr lang="fr-CA" sz="1100" kern="1200" err="1"/>
            <a:t>ᐊᒻᒪᓗ</a:t>
          </a:r>
          <a:r>
            <a:rPr lang="fr-CA" sz="1100" kern="1200"/>
            <a:t> </a:t>
          </a:r>
          <a:r>
            <a:rPr lang="fr-CA" sz="1100" kern="1200" err="1"/>
            <a:t>ᒪᖃᐃᑏᑦ</a:t>
          </a:r>
          <a:r>
            <a:rPr lang="fr-CA" sz="1100" kern="1200"/>
            <a:t>)</a:t>
          </a:r>
          <a:endParaRPr lang="en-US" sz="1100" b="1" kern="1200">
            <a:latin typeface="Pigiarniq Light" panose="02000303020000020004" pitchFamily="2" charset="0"/>
          </a:endParaRPr>
        </a:p>
      </dsp:txBody>
      <dsp:txXfrm>
        <a:off x="9811576" y="1527773"/>
        <a:ext cx="1895425" cy="195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DD3C23-0308-4CEA-B041-BF1FC0167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2F987-8D42-4EEC-9B51-3AD25477F6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DB0B-6C7A-4217-BF06-CB49DD73CE36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71E9A-912B-4698-9651-261D0C1983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A2C56-C52F-451D-A99B-36E3194B52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0C080-E4C6-4FDE-96F8-7EC5B7C92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89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66382-50D2-4A43-AA8D-F65075CEE861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6E04F-593E-4AFF-A885-873A5DE1B2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122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Specific topics we will review in this presentation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Project design and rationale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 short 3-dimensional rendering video of the waterline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Description of the project components in the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Construction, operations, and removal/reclamation phases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Public engagement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12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slide shows what the new diffuser could look like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This would be located in a depth of approximately 20 m (up to 24.5 m with tides)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This will be a different diffuser than the one currently used – the new diffuser will be designed to handle the higher flow rates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In addition, this in-water pipe and diffuser will not require yearly installation and removal.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The new in-water pipe and diffuser will align with the regulatory requirements identified with Fisheries and Oceans and Transport Canada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This will be discussed further in the presentation on the marine environment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An assessment of the potential effects to the marine environment was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assessments included: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Evaluation of variable discharge rate: 6,000 to 12,000 m3/day, and up to 20,000 m3/day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Evaluation of variable discharge quality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The studies demonstrated that the dilution can be achieved within the mixing zone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The discharge will not interact with ice formation because discharge will occur during open-water conditions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This will be discussed further in the presentation on the marine environment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0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Infrastructure will be dismantled and removed at the end of activities related to ocean discharge.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Infrastructure will be removed consistent with the Interim Closure and Reclamation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There will be removal of all physical hazards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2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Main questions or comments received during </a:t>
            </a:r>
            <a:r>
              <a:rPr lang="en-US" err="1"/>
              <a:t>consutlations</a:t>
            </a:r>
            <a:r>
              <a:rPr lang="en-US"/>
              <a:t> included </a:t>
            </a:r>
            <a:r>
              <a:rPr lang="en-US" err="1"/>
              <a:t>Constrution</a:t>
            </a:r>
            <a:r>
              <a:rPr lang="en-US"/>
              <a:t> &amp; Design of the waterline, community involvement + consultation, wildlife, health &amp; Safety, and marine sediment &amp; water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4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4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637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The proposed waterline project is an extension of the saline diffuser project that was approved in 2019 –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That project was for trucking of saline water to the coast and discharge through a seasonally temporary diffuser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The waterline project has been presented to the community through various consultation events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The design has been adjusted based on feedback we received during those sessions.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The figures on this slide illustrate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As underground mining progress, groundwater (old seawater) seeps into the mine workings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This water is pumped out of the mine and to storage ponds/pits at surface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The water is pumped for treatment and then discharged to the ocean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The main scope of this current project – or the waterline project - is to change the way we transport this saline water from the mine to the ocean: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Through this project, treated saline will water will be moved through a waterline rather than through multiple trucks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/>
              <a:t>Like the current approved method, the discharge will occur during open-water conditions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/>
              <a:t>There will be further discussion on this slide during the marine environment presentation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94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When mine development began at Meliadine, we knew there would be inflows of groundwater (the same as old seawater) to the underground workings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As we continue mine development at Meliadine, more groundwater will move into those underground workings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This water will need to captured, stored, treated and then discharged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Under the approved project, we use 20 to 40 trucks per day to transport the groundwater to the ocean for discharge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/>
              <a:t>The discharge occurs by a diffuser at Melvin Bay that needs to be installed and removed every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We are predicting that future quantities of groundwater will increase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Based on those predictions, we would need 150 to 300 trucks per day to transport the groundwater to the ocean for discharge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Or – we could build a waterline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The benefits of this solution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/>
              <a:t>Less truck traffic on the road – less dust, less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/>
              <a:t>Less water discharged to Meliadine Lake because some of that water could be discharged through the waterline instead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19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 the video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There is no sound with this video, so I will just speak to a few of the features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video has been prepared to provide graphic representation of the proposed waterline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will start at the mine and end at Melvin Bay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Starting at the underground ramp we see a pipe coming out of the underground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pipe is moving water collected in the underground workings to a saline storage pond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From this pond, water is treated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Exiting from the treatment plant are two lines carrying treated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These lines are directed towards the all weather access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From here the waterline runs parallel 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next detail shows the tundra, a step-up to the covered waterlines, and a step-up 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 little further down we have an example of a land user crossing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Moving to the watercourse crossings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Example of the waterline above the culvert crossing and outside of the channel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And over to a bridge – showing how the waterline will be connected to the bridge and again outside of the channel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Moving to Melvin Bay – the structure illustrates how the two lines will come together into the final discharge pipe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 pipe will be installed through the bedrock and into the bay below the low tide zone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The final segment here shows the pipe along the marine bed and ending in a diffuser – at a depth of approximately 20 to 24 m of water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the diffuser is used to enhance mixing 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74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slide shows the alignment of the waterline from the Mine (upper right corner) to Melvin Bay (lower left corner)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Adjustments to this plan have been informed and adjusted based on inputs received through community consultation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For example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In the area of Apache Pass the waterlines will be routed on the East side of the rock outcrop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 original plan included an uncovered or exposed waterline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Community members were concerned with the ability for caribou to safely cross the waterline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 first design update included adding numerous wildlife crossings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Through further consultation, it was suggested that the waterline should be covered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Based on the feedback we adjusted the design, and now approximately 80 to 90% of the waterline will be 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These images illustrate the placement of the waterline relative 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These images also show two waterlines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original design included one large waterline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Through consultation, the community identified that a single line may impact caribou movement, or that it might not be safe for snowmobilers and ATV riders to cross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Based on this consultation, the design has been updated to include two smaller, and parallel 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As noted on the previous slide, 80 to 90% of the waterline will be covered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 top left image shows the general placement and cover design for most of the covered portion of the waterline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Sections where the waterline will not be covered include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rock cuts and rocky ground where a cover could damage the waterline, 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watercourse crossings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The bottom images illustrate the general placement for uncovered portions of the waterline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waterline will run adjacent to the approved All-Weather Access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There will be a step down from the road surface to the covered waterline surface, and then a second step down to the tundra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waterline will be covered with esker material, which is a firm substrate to allow caribou, and ATVs to easily cross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Construction will be timed outside of the migration season – </a:t>
            </a:r>
            <a:r>
              <a:rPr lang="en-US" b="1"/>
              <a:t>Agnico Eagle made a commitment (Commitment 9) to no open trenches during caribou 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There will be further discussion on this slide during the terrestrial wildlife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04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waterline will cross watercourses at the same location as the road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Waterline will be carefully positioned to allow for unobstructed flows during spring freshet conditions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At the culverts, the waterline will be placed above the culvert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At the bridges, the waterline will run directly under, and secured to bridges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During construction, maintenance, and reclamation works - Heavy machinery will not be used within the high watermark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At Melvin Bay, horizontal directional drilling will be used to install the pipe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This was the same method used to install the sewage discharge line in Rankin Inlet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benefits to this method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Minimal disturbance to the marine bed in the intertidal zone during construction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No impact to the pipe from ice erosion during the winter season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Horizontal directional drilling will not produce more noise and dust than what is already occurring from other nearby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slide will also be presented again during the marine environment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BDF3F-8604-4CEC-96B8-3495B15F37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72DE918-DADA-4233-BDD7-ABF039C2F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F3413-7ADD-4EED-9A4D-E087915A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160" y="339924"/>
            <a:ext cx="501396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7BEA-00E8-4A31-AF22-A2DBD4AEC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160" y="2955687"/>
            <a:ext cx="4079240" cy="7527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add text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50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>
            <a:extLst>
              <a:ext uri="{FF2B5EF4-FFF2-40B4-BE49-F238E27FC236}">
                <a16:creationId xmlns:a16="http://schemas.microsoft.com/office/drawing/2014/main" id="{600CAB0C-3EA2-4A48-BB84-67C22221A280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64F9FF96-2E10-4C8C-9A86-DBCC0214A322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46D46-6A22-485F-BFB1-A489A5386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990C46-D9D4-431F-886C-6901A7050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81837"/>
            <a:ext cx="6869453" cy="445351"/>
          </a:xfrm>
        </p:spPr>
        <p:txBody>
          <a:bodyPr/>
          <a:lstStyle>
            <a:lvl1pPr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48D10C3-AAC1-40F7-95C2-015841D28A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0" y="1110490"/>
            <a:ext cx="11340309" cy="5108435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0866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017270" indent="-28575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indent="-182880">
              <a:defRPr/>
            </a:lvl4pPr>
            <a:lvl5pPr indent="-18288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DE0C6DF0-075F-4E53-B145-4005F5A681FB}"/>
              </a:ext>
            </a:extLst>
          </p:cNvPr>
          <p:cNvSpPr/>
          <p:nvPr userDrawn="1"/>
        </p:nvSpPr>
        <p:spPr>
          <a:xfrm>
            <a:off x="419100" y="866650"/>
            <a:ext cx="3379125" cy="9975"/>
          </a:xfrm>
          <a:prstGeom prst="rect">
            <a:avLst/>
          </a:prstGeom>
          <a:solidFill>
            <a:srgbClr val="63666A"/>
          </a:solidFill>
        </p:spPr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718C3AA-6EED-40C4-977D-21986C95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5490014-61AB-4654-8367-B5910926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131472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>
            <a:extLst>
              <a:ext uri="{FF2B5EF4-FFF2-40B4-BE49-F238E27FC236}">
                <a16:creationId xmlns:a16="http://schemas.microsoft.com/office/drawing/2014/main" id="{600CAB0C-3EA2-4A48-BB84-67C22221A280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64F9FF96-2E10-4C8C-9A86-DBCC0214A322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46D46-6A22-485F-BFB1-A489A5386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DE0C6DF0-075F-4E53-B145-4005F5A681FB}"/>
              </a:ext>
            </a:extLst>
          </p:cNvPr>
          <p:cNvSpPr/>
          <p:nvPr userDrawn="1"/>
        </p:nvSpPr>
        <p:spPr>
          <a:xfrm>
            <a:off x="419100" y="866650"/>
            <a:ext cx="3379125" cy="9975"/>
          </a:xfrm>
          <a:prstGeom prst="rect">
            <a:avLst/>
          </a:prstGeom>
          <a:solidFill>
            <a:srgbClr val="63666A"/>
          </a:solidFill>
        </p:spPr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1313E1-3852-4216-AFFB-6E25C08C0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81837"/>
            <a:ext cx="6869453" cy="445351"/>
          </a:xfrm>
        </p:spPr>
        <p:txBody>
          <a:bodyPr/>
          <a:lstStyle>
            <a:lvl1pPr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CAC0052-B3D7-4D00-BB16-C81DB219F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EAF40D5-5378-4F9F-89E8-2EC9A663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370499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>
            <a:extLst>
              <a:ext uri="{FF2B5EF4-FFF2-40B4-BE49-F238E27FC236}">
                <a16:creationId xmlns:a16="http://schemas.microsoft.com/office/drawing/2014/main" id="{600CAB0C-3EA2-4A48-BB84-67C22221A280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64F9FF96-2E10-4C8C-9A86-DBCC0214A322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46D46-6A22-485F-BFB1-A489A5386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DE0C6DF0-075F-4E53-B145-4005F5A681FB}"/>
              </a:ext>
            </a:extLst>
          </p:cNvPr>
          <p:cNvSpPr/>
          <p:nvPr userDrawn="1"/>
        </p:nvSpPr>
        <p:spPr>
          <a:xfrm>
            <a:off x="419100" y="866650"/>
            <a:ext cx="3379125" cy="9975"/>
          </a:xfrm>
          <a:prstGeom prst="rect">
            <a:avLst/>
          </a:prstGeom>
          <a:solidFill>
            <a:srgbClr val="63666A"/>
          </a:solidFill>
        </p:spPr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1313E1-3852-4216-AFFB-6E25C08C0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81837"/>
            <a:ext cx="6869453" cy="445351"/>
          </a:xfrm>
        </p:spPr>
        <p:txBody>
          <a:bodyPr/>
          <a:lstStyle>
            <a:lvl1pPr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449E4-35B8-4A57-9D2E-C671987708B8}"/>
              </a:ext>
            </a:extLst>
          </p:cNvPr>
          <p:cNvSpPr/>
          <p:nvPr userDrawn="1"/>
        </p:nvSpPr>
        <p:spPr>
          <a:xfrm>
            <a:off x="0" y="1483162"/>
            <a:ext cx="12192000" cy="3891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36B17DF1-92C5-4601-8E70-F1DC36938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C70EECA-36F9-44F4-9AB1-2F376003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243174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>
            <a:extLst>
              <a:ext uri="{FF2B5EF4-FFF2-40B4-BE49-F238E27FC236}">
                <a16:creationId xmlns:a16="http://schemas.microsoft.com/office/drawing/2014/main" id="{600CAB0C-3EA2-4A48-BB84-67C22221A280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64F9FF96-2E10-4C8C-9A86-DBCC0214A322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46D46-6A22-485F-BFB1-A489A5386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DE0C6DF0-075F-4E53-B145-4005F5A681FB}"/>
              </a:ext>
            </a:extLst>
          </p:cNvPr>
          <p:cNvSpPr/>
          <p:nvPr userDrawn="1"/>
        </p:nvSpPr>
        <p:spPr>
          <a:xfrm>
            <a:off x="419100" y="866650"/>
            <a:ext cx="3379125" cy="9975"/>
          </a:xfrm>
          <a:prstGeom prst="rect">
            <a:avLst/>
          </a:prstGeom>
          <a:solidFill>
            <a:srgbClr val="63666A"/>
          </a:solidFill>
        </p:spPr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1313E1-3852-4216-AFFB-6E25C08C0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81837"/>
            <a:ext cx="6869453" cy="445351"/>
          </a:xfrm>
        </p:spPr>
        <p:txBody>
          <a:bodyPr/>
          <a:lstStyle>
            <a:lvl1pPr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AB39E2D-D31E-40D7-9E24-EE7302B4D6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8160" y="1097072"/>
            <a:ext cx="5079999" cy="519800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DA9FAAD-B4E7-4599-8053-450F06B49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801" y="1097072"/>
            <a:ext cx="5079999" cy="519800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EC18C3B-5BF6-44D5-81AB-33274D54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3DC3C057-718C-4D2D-A073-E4C85EC9A6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157175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>
            <a:extLst>
              <a:ext uri="{FF2B5EF4-FFF2-40B4-BE49-F238E27FC236}">
                <a16:creationId xmlns:a16="http://schemas.microsoft.com/office/drawing/2014/main" id="{C71B2D5D-08AE-4131-AA30-8F921B608F61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4F43F-5DA9-4093-BD7C-9FEE043A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0A70-163E-445C-921A-CDEDE45D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A3CABC50-8121-4F18-9584-E3D3D61FE6F4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65B7C-0EA3-4FFC-B8C9-015C1AFDC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A6911-B0C1-4190-AE70-50816857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DE4B-5EC3-4DE2-A130-440178FC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C8E536-68CB-43F0-BEBA-FE00741C16BF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68ED96-5F67-47A3-8529-6A62ACDFF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2D53-4C4E-4C8D-B9D0-BD6C378A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276F0C92-0BEA-4C73-A479-CF935DC03E5B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CBB32E4E-641D-4541-A786-8D2524B6C870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18427-7BE6-4C6C-8D91-94C2D3C8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16B78-C889-4CDC-9E62-D18E21009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C1BE7-EFC5-40A9-B69F-A418CF3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297C9-0F35-4DA7-9325-09142109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C8E536-68CB-43F0-BEBA-FE00741C16BF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880373-57EC-4E75-A3D5-7B5F046893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57830-C52B-4AB1-A8B1-038C02C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4D124-0AE8-412D-AE80-DB6912EEB1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DD8138-B591-42F2-8979-3709C528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355601"/>
            <a:ext cx="10018710" cy="1158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36D066B0-B388-4701-B051-DF94C5FE0A04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FB2A84-C51E-458E-A9DD-431202758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5149" y="1681163"/>
            <a:ext cx="6670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2FA25D01-D867-4A0F-9675-603D2C655FB6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16F29F9-2E19-4D21-B511-16A87F851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5149" y="2505075"/>
            <a:ext cx="66702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9CE8FD-AEA4-4F60-9F9A-4BCA45123CA3}"/>
              </a:ext>
            </a:extLst>
          </p:cNvPr>
          <p:cNvCxnSpPr>
            <a:cxnSpLocks/>
          </p:cNvCxnSpPr>
          <p:nvPr userDrawn="1"/>
        </p:nvCxnSpPr>
        <p:spPr>
          <a:xfrm>
            <a:off x="4413251" y="2067719"/>
            <a:ext cx="0" cy="3483769"/>
          </a:xfrm>
          <a:prstGeom prst="line">
            <a:avLst/>
          </a:prstGeom>
          <a:ln w="57150">
            <a:solidFill>
              <a:srgbClr val="F1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0CF36-C1CF-42A1-85E2-3FE6A9414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" y="2286000"/>
            <a:ext cx="3524250" cy="3181350"/>
          </a:xfrm>
        </p:spPr>
        <p:txBody>
          <a:bodyPr/>
          <a:lstStyle/>
          <a:p>
            <a:endParaRPr lang="en-C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C331DAE-5FEB-4E8A-88F7-F4C1C915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90585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57830-C52B-4AB1-A8B1-038C02C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4D124-0AE8-412D-AE80-DB6912EEB1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DD8138-B591-42F2-8979-3709C528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355601"/>
            <a:ext cx="10018710" cy="1158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FB2A84-C51E-458E-A9DD-431202758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5149" y="1681163"/>
            <a:ext cx="6670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16F29F9-2E19-4D21-B511-16A87F851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5149" y="2505075"/>
            <a:ext cx="66702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E6A58152-0895-4126-92F3-AF9B1B78133D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226CD1A-84D3-4805-917F-8CEAEBE9ADA4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9CE8FD-AEA4-4F60-9F9A-4BCA45123CA3}"/>
              </a:ext>
            </a:extLst>
          </p:cNvPr>
          <p:cNvCxnSpPr>
            <a:cxnSpLocks/>
          </p:cNvCxnSpPr>
          <p:nvPr userDrawn="1"/>
        </p:nvCxnSpPr>
        <p:spPr>
          <a:xfrm>
            <a:off x="4413251" y="2067719"/>
            <a:ext cx="0" cy="3483769"/>
          </a:xfrm>
          <a:prstGeom prst="line">
            <a:avLst/>
          </a:prstGeom>
          <a:ln w="57150">
            <a:solidFill>
              <a:srgbClr val="F1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46095B1-1E9D-4EAD-A004-BB265E6E8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B8DBC-BC08-464E-9F56-0E80EBACE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52" y="2752725"/>
            <a:ext cx="3261832" cy="1697612"/>
          </a:xfrm>
          <a:prstGeom prst="rect">
            <a:avLst/>
          </a:prstGeom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204D90C-1784-4DCB-BC0E-B595AE3B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354887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2047-5E28-4B38-98DC-81E50D67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0" name="Picture 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E6B84F6-0093-47AE-B5F0-4775F8921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E33BD-2D1B-4085-866F-92D7AA824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470" y="927739"/>
            <a:ext cx="3627360" cy="18878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72AAC8-981E-43E0-ACEC-8DD42EAD277B}"/>
              </a:ext>
            </a:extLst>
          </p:cNvPr>
          <p:cNvSpPr/>
          <p:nvPr userDrawn="1"/>
        </p:nvSpPr>
        <p:spPr>
          <a:xfrm>
            <a:off x="6585216" y="4923215"/>
            <a:ext cx="1794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/>
              <a:t>Trading Symbol:</a:t>
            </a:r>
            <a:br>
              <a:rPr lang="en-CA" sz="1200"/>
            </a:br>
            <a:r>
              <a:rPr lang="en-CA" sz="1200"/>
              <a:t>AEM on TSX &amp; NYSE</a:t>
            </a:r>
            <a:br>
              <a:rPr lang="en-CA" sz="1200"/>
            </a:br>
            <a:br>
              <a:rPr lang="en-CA" sz="1200"/>
            </a:br>
            <a:r>
              <a:rPr lang="en-CA" sz="1200" b="1"/>
              <a:t>Investor Relations:</a:t>
            </a:r>
            <a:br>
              <a:rPr lang="en-CA" sz="1200"/>
            </a:br>
            <a:r>
              <a:rPr lang="en-CA" sz="1200"/>
              <a:t>416-847-8665</a:t>
            </a:r>
            <a:br>
              <a:rPr lang="en-CA" sz="1200"/>
            </a:br>
            <a:r>
              <a:rPr lang="en-CA" sz="1200"/>
              <a:t>info@agnicoeagle.com</a:t>
            </a:r>
            <a:br>
              <a:rPr lang="en-CA" sz="1200"/>
            </a:br>
            <a:br>
              <a:rPr lang="en-CA" sz="1200"/>
            </a:br>
            <a:r>
              <a:rPr lang="en-CA" sz="1200" b="1"/>
              <a:t>agnicoeagle.com</a:t>
            </a:r>
            <a:endParaRPr lang="en-CA" sz="120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120BC2-26F1-44E5-9210-58F45E1AD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8" t="47083" r="41140" b="46945"/>
          <a:stretch/>
        </p:blipFill>
        <p:spPr>
          <a:xfrm>
            <a:off x="6585216" y="6492875"/>
            <a:ext cx="1123951" cy="256461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48F60878-4BC9-4A2A-A895-0D93E624D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49" y="5579581"/>
            <a:ext cx="1794984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2C15A86A-59EC-48B4-BE31-CCC01C5F1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13879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30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D0825-D84D-43F7-BBA4-1093A4956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E33BD-2D1B-4085-866F-92D7AA824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305" y="5100004"/>
            <a:ext cx="2234820" cy="1163106"/>
          </a:xfrm>
          <a:prstGeom prst="rect">
            <a:avLst/>
          </a:prstGeom>
        </p:spPr>
      </p:pic>
      <p:pic>
        <p:nvPicPr>
          <p:cNvPr id="1026" name="Picture 11">
            <a:extLst>
              <a:ext uri="{FF2B5EF4-FFF2-40B4-BE49-F238E27FC236}">
                <a16:creationId xmlns:a16="http://schemas.microsoft.com/office/drawing/2014/main" id="{9C4F1095-C52E-4419-B15F-798BF47F1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42" y="5588423"/>
            <a:ext cx="1794984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3C6F34-0208-495A-AAA8-233831AA8873}"/>
              </a:ext>
            </a:extLst>
          </p:cNvPr>
          <p:cNvSpPr/>
          <p:nvPr userDrawn="1"/>
        </p:nvSpPr>
        <p:spPr>
          <a:xfrm>
            <a:off x="6499491" y="3642948"/>
            <a:ext cx="1794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/>
              <a:t>Trading Symbol:</a:t>
            </a:r>
            <a:br>
              <a:rPr lang="en-CA" sz="1200"/>
            </a:br>
            <a:r>
              <a:rPr lang="en-CA" sz="1200"/>
              <a:t>AEM on TSX &amp; NYSE</a:t>
            </a:r>
            <a:br>
              <a:rPr lang="en-CA" sz="1200"/>
            </a:br>
            <a:br>
              <a:rPr lang="en-CA" sz="1200"/>
            </a:br>
            <a:r>
              <a:rPr lang="en-CA" sz="1200" b="1"/>
              <a:t>Investor Relations:</a:t>
            </a:r>
            <a:br>
              <a:rPr lang="en-CA" sz="1200"/>
            </a:br>
            <a:r>
              <a:rPr lang="en-CA" sz="1200"/>
              <a:t>416-847-8665</a:t>
            </a:r>
            <a:br>
              <a:rPr lang="en-CA" sz="1200"/>
            </a:br>
            <a:r>
              <a:rPr lang="en-CA" sz="1200"/>
              <a:t>info@agnicoeagle.com</a:t>
            </a:r>
            <a:br>
              <a:rPr lang="en-CA" sz="1200"/>
            </a:br>
            <a:br>
              <a:rPr lang="en-CA" sz="1200"/>
            </a:br>
            <a:r>
              <a:rPr lang="en-CA" sz="1200" b="1"/>
              <a:t>agnicoeagle.com</a:t>
            </a:r>
            <a:endParaRPr lang="en-CA"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D5CB5-944F-4260-A86B-18683FF27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8771" y="0"/>
            <a:ext cx="6096000" cy="68580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A66EA1-31BE-4A2C-BFC3-27F5DFE00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8" t="47083" r="41140" b="46945"/>
          <a:stretch/>
        </p:blipFill>
        <p:spPr>
          <a:xfrm>
            <a:off x="6499491" y="5144054"/>
            <a:ext cx="1123951" cy="2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25D82F6-1199-47A0-B02A-755B2A64E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F3413-7ADD-4EED-9A4D-E087915A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160" y="339924"/>
            <a:ext cx="501396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7BEA-00E8-4A31-AF22-A2DBD4AEC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160" y="2955687"/>
            <a:ext cx="4079240" cy="7527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EDCCA-BC86-4762-829B-B55E9769A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/>
          <a:lstStyle/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535" y="1331643"/>
            <a:ext cx="11107853" cy="4910665"/>
          </a:xfrm>
        </p:spPr>
        <p:txBody>
          <a:bodyPr>
            <a:normAutofit/>
          </a:bodyPr>
          <a:lstStyle>
            <a:lvl1pPr marL="457189" indent="-457189">
              <a:buClrTx/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44856" indent="-457189">
              <a:buClrTx/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356326" indent="-380990">
              <a:buClrTx/>
              <a:buFont typeface="Arial" panose="020B0604020202020204" pitchFamily="34" charset="0"/>
              <a:buChar char="•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-243834">
              <a:defRPr/>
            </a:lvl4pPr>
            <a:lvl5pPr indent="-24383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7BF4E2-042E-4019-88BA-4BFF330E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1B708-5928-4FD6-9C34-9887182B66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‹#›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39536" y="0"/>
            <a:ext cx="2533347" cy="1219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72882" y="0"/>
            <a:ext cx="9119119" cy="121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venir LT Com 35 Light" panose="020B040202020302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Waterline Technical Meetings</a:t>
            </a:r>
          </a:p>
        </p:txBody>
      </p:sp>
    </p:spTree>
    <p:extLst>
      <p:ext uri="{BB962C8B-B14F-4D97-AF65-F5344CB8AC3E}">
        <p14:creationId xmlns:p14="http://schemas.microsoft.com/office/powerpoint/2010/main" val="155173085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39536" y="704149"/>
            <a:ext cx="9843911" cy="52599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lang="en-US" sz="1400" b="1" strike="noStrike" kern="1200" cap="all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67656" indent="0" algn="l" defTabSz="914377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2pPr>
            <a:lvl3pPr marL="746107" indent="0" algn="l" defTabSz="914377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3pPr>
            <a:lvl4pPr marL="1188690" indent="0" algn="l" defTabSz="914377" rtl="0" eaLnBrk="1" latinLnBrk="0" hangingPunct="1">
              <a:spcBef>
                <a:spcPct val="0"/>
              </a:spcBef>
              <a:buNone/>
              <a:defRPr lang="en-US" sz="2400" strike="noStrike" kern="1200" cap="all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4pPr>
            <a:lvl5pPr marL="1481291" indent="0" algn="l" defTabSz="914377" rtl="0" eaLnBrk="1" latinLnBrk="0" hangingPunct="1">
              <a:spcBef>
                <a:spcPct val="0"/>
              </a:spcBef>
              <a:buNone/>
              <a:defRPr lang="en-US" sz="2400" strike="noStrike" kern="1200" cap="all" baseline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9534" y="1331639"/>
            <a:ext cx="11021845" cy="5028340"/>
          </a:xfrm>
        </p:spPr>
        <p:txBody>
          <a:bodyPr/>
          <a:lstStyle>
            <a:lvl2pPr marL="548626" indent="-182875">
              <a:defRPr/>
            </a:lvl2pPr>
            <a:lvl3pPr marL="914377" indent="-182875">
              <a:defRPr/>
            </a:lvl3pPr>
            <a:lvl4pPr indent="-182875">
              <a:defRPr/>
            </a:lvl4pPr>
            <a:lvl5pPr indent="-18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12721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B92E-FF5A-4829-91A5-B68F8CAD9BAF}" type="datetimeFigureOut">
              <a:rPr lang="en-CA" smtClean="0"/>
              <a:t>2021-06-08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Waterline Technical Meetings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6E7-4EBD-4770-9C31-691DBBC1AD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8420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39535" y="1331643"/>
            <a:ext cx="11107853" cy="4910665"/>
          </a:xfrm>
        </p:spPr>
        <p:txBody>
          <a:bodyPr>
            <a:normAutofit/>
          </a:bodyPr>
          <a:lstStyle>
            <a:lvl1pPr marL="457189" indent="-457189">
              <a:buClrTx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</a:defRPr>
            </a:lvl1pPr>
            <a:lvl2pPr marL="944856" indent="-457189">
              <a:buClrTx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</a:defRPr>
            </a:lvl2pPr>
            <a:lvl3pPr marL="1356326" indent="-380990">
              <a:buClrTx/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</a:defRPr>
            </a:lvl3pPr>
            <a:lvl4pPr indent="-243834">
              <a:defRPr/>
            </a:lvl4pPr>
            <a:lvl5pPr indent="-24383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7BF4E2-042E-4019-88BA-4BFF330E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865299" y="5152730"/>
            <a:ext cx="2629149" cy="2571757"/>
            <a:chOff x="7772400" y="3522155"/>
            <a:chExt cx="1971862" cy="1928818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3522155"/>
              <a:ext cx="1971862" cy="19288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10" name="Straight Connector 9"/>
            <p:cNvCxnSpPr/>
            <p:nvPr userDrawn="1"/>
          </p:nvCxnSpPr>
          <p:spPr>
            <a:xfrm flipH="1">
              <a:off x="8458647" y="3810223"/>
              <a:ext cx="1120656" cy="1113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1B708-5928-4FD6-9C34-9887182B66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‹#›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39536" y="0"/>
            <a:ext cx="2533347" cy="1219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72882" y="0"/>
            <a:ext cx="9119119" cy="121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Avenir LT Com 35 Light" panose="020B040202020302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Waterline Technical Meetings</a:t>
            </a:r>
          </a:p>
        </p:txBody>
      </p:sp>
    </p:spTree>
    <p:extLst>
      <p:ext uri="{BB962C8B-B14F-4D97-AF65-F5344CB8AC3E}">
        <p14:creationId xmlns:p14="http://schemas.microsoft.com/office/powerpoint/2010/main" val="32006979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82C90D1-1BEE-4131-8A7D-F8011A7AA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F3413-7ADD-4EED-9A4D-E087915A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160" y="339924"/>
            <a:ext cx="501396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7BEA-00E8-4A31-AF22-A2DBD4AEC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160" y="2955687"/>
            <a:ext cx="4079240" cy="7527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add text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2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3413-7ADD-4EED-9A4D-E087915A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160" y="339924"/>
            <a:ext cx="501396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7BEA-00E8-4A31-AF22-A2DBD4AEC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160" y="2955687"/>
            <a:ext cx="4079240" cy="7527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add text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15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3413-7ADD-4EED-9A4D-E087915A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5160" y="339924"/>
            <a:ext cx="501396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7BEA-00E8-4A31-AF22-A2DBD4AEC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160" y="2955687"/>
            <a:ext cx="4079240" cy="7527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add text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68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DC6259D-4670-4071-9979-54BC92DE1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7B0309-2468-4CC7-B835-5EAB6BD2C6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53588" y="0"/>
            <a:ext cx="2538412" cy="228599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3413-7ADD-4EED-9A4D-E087915A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3837" y="495299"/>
            <a:ext cx="3609975" cy="27908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7BEA-00E8-4A31-AF22-A2DBD4AEC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264" y="3571877"/>
            <a:ext cx="3609974" cy="7527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9377D56-B4BB-4556-B0D0-3F5F82C11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3875" y="0"/>
            <a:ext cx="2552700" cy="2286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4166454-1D80-435E-83DA-876D797F8C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6575" y="-1"/>
            <a:ext cx="2767013" cy="22859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9489D1-6FA8-47EF-A717-E9BE1AFD73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75" y="2286000"/>
            <a:ext cx="2552700" cy="23431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E76364C-DE2F-4FE4-AA9E-47C2A63FD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3875" y="4629150"/>
            <a:ext cx="2552700" cy="2228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D57FC5B-73E2-4FCD-ABEB-D5AC19037D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6575" y="2286000"/>
            <a:ext cx="2767013" cy="234314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49A047-762A-4947-BE98-E4900F1747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6575" y="4629147"/>
            <a:ext cx="2767013" cy="2228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71C720A7-8C0D-47FD-93F8-0351CD7A79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3589" y="2286000"/>
            <a:ext cx="2538412" cy="234314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004358-8932-40E6-A266-C26DFDD7854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53589" y="4629150"/>
            <a:ext cx="2552700" cy="2228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6AE8E70F-029A-4D98-AB32-5FE6316B6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B7B0309-2468-4CC7-B835-5EAB6BD2C6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53588" y="0"/>
            <a:ext cx="2538412" cy="228599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F3413-7ADD-4EED-9A4D-E087915AA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550" y="276224"/>
            <a:ext cx="3609975" cy="279082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7BEA-00E8-4A31-AF22-A2DBD4AEC5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5264" y="3528655"/>
            <a:ext cx="3609974" cy="7527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add text</a:t>
            </a:r>
            <a:endParaRPr lang="en-CA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9377D56-B4BB-4556-B0D0-3F5F82C11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3875" y="0"/>
            <a:ext cx="2552700" cy="2286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4166454-1D80-435E-83DA-876D797F8C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6575" y="-1"/>
            <a:ext cx="2767013" cy="228599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9489D1-6FA8-47EF-A717-E9BE1AFD73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75" y="2286000"/>
            <a:ext cx="2552700" cy="23431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E76364C-DE2F-4FE4-AA9E-47C2A63FD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3875" y="4629150"/>
            <a:ext cx="2552700" cy="2228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D57FC5B-73E2-4FCD-ABEB-D5AC19037D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6575" y="2286000"/>
            <a:ext cx="2767013" cy="234314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49A047-762A-4947-BE98-E4900F1747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6575" y="4629147"/>
            <a:ext cx="2767013" cy="2228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71C720A7-8C0D-47FD-93F8-0351CD7A79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3589" y="2286000"/>
            <a:ext cx="2538412" cy="234314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004358-8932-40E6-A266-C26DFDD7854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53589" y="4629150"/>
            <a:ext cx="2552700" cy="2228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>
            <a:extLst>
              <a:ext uri="{FF2B5EF4-FFF2-40B4-BE49-F238E27FC236}">
                <a16:creationId xmlns:a16="http://schemas.microsoft.com/office/drawing/2014/main" id="{600CAB0C-3EA2-4A48-BB84-67C22221A280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64F9FF96-2E10-4C8C-9A86-DBCC0214A322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46D46-6A22-485F-BFB1-A489A5386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990C46-D9D4-431F-886C-6901A7050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81837"/>
            <a:ext cx="6869453" cy="445351"/>
          </a:xfrm>
        </p:spPr>
        <p:txBody>
          <a:bodyPr/>
          <a:lstStyle>
            <a:lvl1pPr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48D10C3-AAC1-40F7-95C2-015841D28A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1" y="1110490"/>
            <a:ext cx="5412740" cy="5173153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0866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017270" indent="-28575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indent="-182880">
              <a:defRPr/>
            </a:lvl4pPr>
            <a:lvl5pPr indent="-18288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DE0C6DF0-075F-4E53-B145-4005F5A681FB}"/>
              </a:ext>
            </a:extLst>
          </p:cNvPr>
          <p:cNvSpPr/>
          <p:nvPr userDrawn="1"/>
        </p:nvSpPr>
        <p:spPr>
          <a:xfrm>
            <a:off x="419100" y="866650"/>
            <a:ext cx="3379125" cy="9975"/>
          </a:xfrm>
          <a:prstGeom prst="rect">
            <a:avLst/>
          </a:prstGeom>
          <a:solidFill>
            <a:srgbClr val="63666A"/>
          </a:solidFill>
        </p:spPr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56CF840-3944-4DF4-AC77-AFD6078923B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141" y="1110490"/>
            <a:ext cx="5412740" cy="5173153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0866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017270" indent="-28575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indent="-182880">
              <a:defRPr/>
            </a:lvl4pPr>
            <a:lvl5pPr indent="-18288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8365FAD-89DF-44FB-8505-16320E55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FB3A8-A34A-4CD6-9264-B44340F98C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48200" y="6311900"/>
            <a:ext cx="4066142" cy="273844"/>
          </a:xfrm>
        </p:spPr>
        <p:txBody>
          <a:bodyPr/>
          <a:lstStyle/>
          <a:p>
            <a:r>
              <a:rPr lang="en-US"/>
              <a:t>Agnico Eagle | </a:t>
            </a:r>
            <a:r>
              <a:rPr lang="en-CA"/>
              <a:t>Saline Effluent Discharge – Final Hearing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6">
            <a:extLst>
              <a:ext uri="{FF2B5EF4-FFF2-40B4-BE49-F238E27FC236}">
                <a16:creationId xmlns:a16="http://schemas.microsoft.com/office/drawing/2014/main" id="{600CAB0C-3EA2-4A48-BB84-67C22221A280}"/>
              </a:ext>
            </a:extLst>
          </p:cNvPr>
          <p:cNvSpPr/>
          <p:nvPr userDrawn="1"/>
        </p:nvSpPr>
        <p:spPr>
          <a:xfrm>
            <a:off x="0" y="6664960"/>
            <a:ext cx="8290560" cy="193040"/>
          </a:xfrm>
          <a:prstGeom prst="rect">
            <a:avLst/>
          </a:prstGeom>
          <a:solidFill>
            <a:srgbClr val="F1C400"/>
          </a:solidFill>
        </p:spPr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64F9FF96-2E10-4C8C-9A86-DBCC0214A322}"/>
              </a:ext>
            </a:extLst>
          </p:cNvPr>
          <p:cNvSpPr/>
          <p:nvPr userDrawn="1"/>
        </p:nvSpPr>
        <p:spPr>
          <a:xfrm>
            <a:off x="8290560" y="6664960"/>
            <a:ext cx="3901440" cy="193040"/>
          </a:xfrm>
          <a:prstGeom prst="rect">
            <a:avLst/>
          </a:prstGeom>
          <a:solidFill>
            <a:srgbClr val="101820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46D46-6A22-485F-BFB1-A489A5386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902" y="261516"/>
            <a:ext cx="965796" cy="50264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990C46-D9D4-431F-886C-6901A7050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81837"/>
            <a:ext cx="6869453" cy="445351"/>
          </a:xfrm>
        </p:spPr>
        <p:txBody>
          <a:bodyPr/>
          <a:lstStyle>
            <a:lvl1pPr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48D10C3-AAC1-40F7-95C2-015841D28A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0" y="1110490"/>
            <a:ext cx="6550659" cy="5310630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08660" indent="-34290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1017270" indent="-285750">
              <a:buClrTx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indent="-182880">
              <a:defRPr/>
            </a:lvl4pPr>
            <a:lvl5pPr indent="-18288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DE0C6DF0-075F-4E53-B145-4005F5A681FB}"/>
              </a:ext>
            </a:extLst>
          </p:cNvPr>
          <p:cNvSpPr/>
          <p:nvPr userDrawn="1"/>
        </p:nvSpPr>
        <p:spPr>
          <a:xfrm>
            <a:off x="419100" y="866650"/>
            <a:ext cx="3379125" cy="9975"/>
          </a:xfrm>
          <a:prstGeom prst="rect">
            <a:avLst/>
          </a:prstGeom>
          <a:solidFill>
            <a:srgbClr val="63666A"/>
          </a:solidFill>
        </p:spPr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02002F4-EE70-4ADF-9ADD-FDF3F9B5EC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7638" y="1380018"/>
            <a:ext cx="3586162" cy="4781550"/>
          </a:xfrm>
          <a:noFill/>
          <a:ln w="12700">
            <a:solidFill>
              <a:srgbClr val="F1C400"/>
            </a:solidFill>
          </a:ln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1222854-C7FF-4E39-AB2F-4645F2A1D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B977230-4866-4E7B-8872-3857ADF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142422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E06C0-ACF6-4F8A-AC89-075469A4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90FA2-385F-49A0-BB5E-EF8526595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FDB2DE8-1DCE-4EBD-B8F9-70D96B7B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00B03F-2CCF-48E9-BA43-A432A6EA0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18B09B79-388A-453E-AC13-0CE0CA4C9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311900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+mj-lt"/>
              </a:defRPr>
            </a:lvl1pPr>
          </a:lstStyle>
          <a:p>
            <a:r>
              <a:rPr lang="en-US"/>
              <a:t>Agnico Eagle | </a:t>
            </a:r>
            <a:r>
              <a:rPr lang="en-CA"/>
              <a:t>Saline Effluent Discharge – Final Hearing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3" r:id="rId4"/>
    <p:sldLayoutId id="2147483674" r:id="rId5"/>
    <p:sldLayoutId id="2147483675" r:id="rId6"/>
    <p:sldLayoutId id="2147483676" r:id="rId7"/>
    <p:sldLayoutId id="2147483652" r:id="rId8"/>
    <p:sldLayoutId id="2147483664" r:id="rId9"/>
    <p:sldLayoutId id="2147483663" r:id="rId10"/>
    <p:sldLayoutId id="2147483665" r:id="rId11"/>
    <p:sldLayoutId id="2147483667" r:id="rId12"/>
    <p:sldLayoutId id="2147483666" r:id="rId13"/>
    <p:sldLayoutId id="2147483656" r:id="rId14"/>
    <p:sldLayoutId id="2147483657" r:id="rId15"/>
    <p:sldLayoutId id="2147483671" r:id="rId16"/>
    <p:sldLayoutId id="2147483672" r:id="rId17"/>
    <p:sldLayoutId id="2147483669" r:id="rId18"/>
    <p:sldLayoutId id="2147483670" r:id="rId19"/>
    <p:sldLayoutId id="2147483677" r:id="rId20"/>
    <p:sldLayoutId id="2147483678" r:id="rId21"/>
    <p:sldLayoutId id="2147483679" r:id="rId22"/>
    <p:sldLayoutId id="2147483680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2854B-3F7A-4915-9F5B-0197C5F89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05" y="339924"/>
            <a:ext cx="6373395" cy="2387600"/>
          </a:xfrm>
        </p:spPr>
        <p:txBody>
          <a:bodyPr>
            <a:noAutofit/>
          </a:bodyPr>
          <a:lstStyle/>
          <a:p>
            <a:r>
              <a:rPr lang="fr-FR" sz="2800"/>
              <a:t>Meliadine Project – </a:t>
            </a:r>
            <a:r>
              <a:rPr lang="fr-FR" sz="2800" b="1" err="1"/>
              <a:t>Overview</a:t>
            </a:r>
            <a:r>
              <a:rPr lang="fr-FR" sz="2800"/>
              <a:t> </a:t>
            </a:r>
            <a:br>
              <a:rPr lang="fr-FR" sz="2800"/>
            </a:br>
            <a:r>
              <a:rPr lang="fr-FR" sz="2800"/>
              <a:t>Saline Effluent </a:t>
            </a:r>
            <a:r>
              <a:rPr lang="fr-FR" sz="2800" err="1"/>
              <a:t>Discharge</a:t>
            </a:r>
            <a:r>
              <a:rPr lang="fr-FR" sz="2800"/>
              <a:t> to Marine  Environment</a:t>
            </a:r>
            <a:br>
              <a:rPr lang="fr-FR" sz="2800"/>
            </a:br>
            <a:br>
              <a:rPr lang="fr-FR" sz="2800"/>
            </a:br>
            <a:r>
              <a:rPr lang="iu" sz="2800">
                <a:latin typeface="Pigiarniq Light" panose="02000303020000020004" pitchFamily="2" charset="0"/>
              </a:rPr>
              <a:t>ᑕᓯᕐᔪᐊᕐᒥᑦ ᐱᓕᕆᐊᑦ  - </a:t>
            </a:r>
            <a:r>
              <a:rPr lang="fr-CA" sz="2800" b="1" err="1">
                <a:latin typeface="Pigiarniq Light" panose="02000303020000020004" pitchFamily="2" charset="0"/>
              </a:rPr>
              <a:t>ᐱᔾᔪᑎᖃᖅᑐᖅ</a:t>
            </a:r>
            <a:br>
              <a:rPr lang="iu" sz="2800" b="1">
                <a:latin typeface="Pigiarniq Light" panose="02000303020000020004" pitchFamily="2" charset="0"/>
              </a:rPr>
            </a:br>
            <a:r>
              <a:rPr lang="iu" sz="2800">
                <a:latin typeface="Pigiarniq Light" panose="02000303020000020004" pitchFamily="2" charset="0"/>
              </a:rPr>
              <a:t>ᑕᕆᐅᓕᖕᒥᑦ ᑯᕕᔪᖅ ᑯᕕᑎᑕᐅᔪᖅ ᑕᕆᐅᕐᒧᑦ</a:t>
            </a:r>
            <a:endParaRPr lang="en-CA" sz="28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5213E2-156A-4DDD-AFE6-FC571AEC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60" y="3377764"/>
            <a:ext cx="4079240" cy="752713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Final Hearing: June 14-17</a:t>
            </a:r>
          </a:p>
          <a:p>
            <a:r>
              <a:rPr lang="fr-CA" b="1" err="1">
                <a:latin typeface="Pigiarniq Light" panose="02000303020000020004" pitchFamily="2" charset="0"/>
              </a:rPr>
              <a:t>ᑭᖑᓪᓕᖅᐹᒃᑯᑦ</a:t>
            </a:r>
            <a:r>
              <a:rPr lang="fr-CA" b="1">
                <a:latin typeface="Pigiarniq Light" panose="02000303020000020004" pitchFamily="2" charset="0"/>
              </a:rPr>
              <a:t> </a:t>
            </a:r>
            <a:r>
              <a:rPr lang="fr-CA" b="1" err="1">
                <a:latin typeface="Pigiarniq Light" panose="02000303020000020004" pitchFamily="2" charset="0"/>
              </a:rPr>
              <a:t>ᑲᑎᒪᑎᑦᑎᓂᖅ</a:t>
            </a:r>
            <a:r>
              <a:rPr lang="fr-CA" b="1">
                <a:latin typeface="Pigiarniq Light" panose="02000303020000020004" pitchFamily="2" charset="0"/>
              </a:rPr>
              <a:t>:</a:t>
            </a:r>
            <a:r>
              <a:rPr lang="fr-CA" b="1">
                <a:solidFill>
                  <a:srgbClr val="FF0000"/>
                </a:solidFill>
                <a:latin typeface="Pigiarniq Light" panose="02000303020000020004" pitchFamily="2" charset="0"/>
              </a:rPr>
              <a:t> </a:t>
            </a:r>
            <a:r>
              <a:rPr lang="iu" b="1">
                <a:latin typeface="Pigiarniq Light" panose="02000303020000020004" pitchFamily="2" charset="0"/>
              </a:rPr>
              <a:t>ᒪᓐᓃᑦ</a:t>
            </a:r>
            <a:r>
              <a:rPr lang="fr-CA" b="1">
                <a:solidFill>
                  <a:srgbClr val="FF0000"/>
                </a:solidFill>
                <a:latin typeface="Pigiarniq Light" panose="02000303020000020004" pitchFamily="2" charset="0"/>
              </a:rPr>
              <a:t> </a:t>
            </a:r>
            <a:r>
              <a:rPr lang="fr-CA" b="1">
                <a:latin typeface="Pigiarniq Light" panose="02000303020000020004" pitchFamily="2" charset="0"/>
              </a:rPr>
              <a:t>14-17</a:t>
            </a:r>
            <a:endParaRPr lang="en-CA"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6B5816-627B-43E9-B272-308AEAC1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/ </a:t>
            </a:r>
            <a:r>
              <a:rPr lang="iu">
                <a:latin typeface="Pigiarniq Light" panose="02000303020000020004" pitchFamily="2" charset="0"/>
              </a:rPr>
              <a:t>ᓴᓇᔪᑦ </a:t>
            </a:r>
            <a:endParaRPr lang="en-CA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652A10B-8A52-446C-9A44-B9E89F3F432A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419100" y="931745"/>
            <a:ext cx="3033963" cy="564441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Avenir LT Com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Waterline will be carefully positioned to allow for unobstructed flows during spring freshet conditions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/>
            </a:endParaRP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The waterline will run directly under, and secured to bridges, avoiding any potential disturbance to habitat below the high watermark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"/>
              </a:rPr>
              <a:t>Heavy machinery will not be used within the high watermark during installation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34666-67D8-4533-9F35-0EEA4B81E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10</a:t>
            </a:fld>
            <a:endParaRPr lang="fr-CA">
              <a:solidFill>
                <a:prstClr val="black"/>
              </a:solidFill>
            </a:endParaRPr>
          </a:p>
        </p:txBody>
      </p:sp>
      <p:pic>
        <p:nvPicPr>
          <p:cNvPr id="2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id="{0A0B74B8-C9E2-4653-855B-56F9C0AE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253" y="1463103"/>
            <a:ext cx="5257493" cy="4157332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D7646F-2F9F-4500-B4DC-C495F604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1FF72BD-44AD-47E6-B2EA-EE51848B3CA8}"/>
              </a:ext>
            </a:extLst>
          </p:cNvPr>
          <p:cNvSpPr txBox="1">
            <a:spLocks/>
          </p:cNvSpPr>
          <p:nvPr/>
        </p:nvSpPr>
        <p:spPr>
          <a:xfrm>
            <a:off x="8852746" y="982167"/>
            <a:ext cx="2968712" cy="5644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-3429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LT Com 35 Light" panose="020B0402020203020204" pitchFamily="34" charset="0"/>
                <a:ea typeface="+mn-ea"/>
                <a:cs typeface="+mn-cs"/>
              </a:defRPr>
            </a:lvl1pPr>
            <a:lvl2pPr marL="4572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iu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  <a:ea typeface="Calibri" panose="020F0502020204030204" pitchFamily="34" charset="0"/>
                <a:cs typeface="Arial"/>
              </a:rPr>
              <a:t>ᓱᑉᓗᓕᒃ ᐅᔾᔨᖅᑐᖅᑕᐅᓗᓂ ᐃᓕᔭᐅᓂᐊᖅᑐᖅ ᓯᒥᒃᑕᐅᓂᐊᖏᓪᓗᑎᒃ ᑯᕕᔪᑦ ᐅᐱᕐᖔᒃᑯᑦ ᐊᐅᒃᐸᓪᓕᐊᑎᓪᓗᒍ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Pigiarniq Light" panose="02000303020000020004" pitchFamily="2" charset="0"/>
              <a:cs typeface="Arial"/>
            </a:endParaRP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iu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  <a:ea typeface="Calibri" panose="020F0502020204030204" pitchFamily="34" charset="0"/>
                <a:cs typeface="Arial"/>
              </a:rPr>
              <a:t>ᓱᑉᓗᓕᒃ ᐊᑖᓃᓐᓂᐊᖅᑐᖅ, ᐊᒻᒪᓗ ᐃᓕᔭᐅᓯᒪᑦᑎᐊᕐᓗᑎᒃ ᐃᑳᕈᑎᓂᑦ, ᐃᖢᐃᓵᕆᓂᖃᕐᓂᐊᖏᓪᓗᑎᒃ ᐃᓂᒋᔭᐅᔪᓂᑦ ᐊᑖᓃᑦᑐᓂᑦ ᖁᑦᑎᖕᓂᖅᐹᑉ ᐃᒪᕐᒥᑦ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iu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  <a:ea typeface="Calibri" panose="020F0502020204030204" pitchFamily="34" charset="0"/>
                <a:cs typeface="Arial"/>
              </a:rPr>
              <a:t>ᐃᑯᒪᓅᖅᑐᑦ ᐊᑐᖅᑕᐅᔾᔮᙱᑦᑐᑦ ᖁᑦᑎᖕᓂᖅᐹᖅ ᐃᒪᖃᕐᓂᕐᒥᑦ ᐃᓕᐅᖅᑲᖅᑕᐅᑎᓪᓗᒋᑦ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7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/ </a:t>
            </a:r>
            <a:r>
              <a:rPr lang="iu">
                <a:latin typeface="Pigiarniq Light" panose="02000303020000020004" pitchFamily="2" charset="0"/>
              </a:rPr>
              <a:t>ᓴᓇᔪᑦ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11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6F8C3D-00EA-41DD-80D6-FED35D0B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546FD69-99FD-49B3-B62E-74F9B90E05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100" y="933436"/>
            <a:ext cx="5115426" cy="3361838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65113" indent="-265113" algn="l"/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HDD is the preferred method because:</a:t>
            </a:r>
            <a:endParaRPr lang="en-US" sz="1400">
              <a:solidFill>
                <a:srgbClr val="000000"/>
              </a:solidFill>
            </a:endParaRPr>
          </a:p>
          <a:p>
            <a:pPr marL="541338" lvl="1" indent="-180975">
              <a:buFont typeface="Arial" panose="020B0604020202020204" pitchFamily="34" charset="0"/>
              <a:buChar char="•"/>
            </a:pPr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Water discharge would not be impacted by ice erosion during this period</a:t>
            </a:r>
          </a:p>
          <a:p>
            <a:pPr marL="541338" lvl="1" indent="-180975">
              <a:buFont typeface="Arial" panose="020B0604020202020204" pitchFamily="34" charset="0"/>
              <a:buChar char="•"/>
            </a:pPr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Will create less bed sediment disturbance and lower levels of suspended sediment</a:t>
            </a:r>
          </a:p>
          <a:p>
            <a:pPr marL="265113" indent="-265113"/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HDD </a:t>
            </a:r>
            <a:r>
              <a:rPr lang="en-US" sz="1400">
                <a:solidFill>
                  <a:srgbClr val="000000"/>
                </a:solidFill>
                <a:latin typeface="ArialMT"/>
              </a:rPr>
              <a:t>was the </a:t>
            </a:r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method used </a:t>
            </a:r>
            <a:r>
              <a:rPr lang="en-US" sz="1400">
                <a:solidFill>
                  <a:srgbClr val="000000"/>
                </a:solidFill>
                <a:latin typeface="ArialMT"/>
              </a:rPr>
              <a:t>in</a:t>
            </a:r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 Rankin Inlet for </a:t>
            </a:r>
            <a:r>
              <a:rPr lang="en-US" sz="1400">
                <a:solidFill>
                  <a:srgbClr val="000000"/>
                </a:solidFill>
                <a:latin typeface="ArialMT"/>
              </a:rPr>
              <a:t>installation of the </a:t>
            </a:r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sewage discharge </a:t>
            </a:r>
            <a:r>
              <a:rPr lang="en-US" sz="1400">
                <a:solidFill>
                  <a:srgbClr val="000000"/>
                </a:solidFill>
                <a:latin typeface="ArialMT"/>
              </a:rPr>
              <a:t>line to</a:t>
            </a:r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 Hudson Bay</a:t>
            </a:r>
          </a:p>
          <a:p>
            <a:pPr marL="265113" indent="-265113" algn="l"/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HDD will result in less debris in the water as the material being drill is recovered as the hole is being drilled</a:t>
            </a:r>
          </a:p>
          <a:p>
            <a:pPr marL="265113" indent="-265113" algn="l"/>
            <a:r>
              <a:rPr lang="en-US" sz="1400" b="0" i="0" u="none" strike="noStrike" baseline="0">
                <a:solidFill>
                  <a:srgbClr val="000000"/>
                </a:solidFill>
                <a:latin typeface="ArialMT"/>
              </a:rPr>
              <a:t>Drilling associated with the HDD will not produce more noise that what is already occurring including air transportation, nearby industrial activities, and community resupply activities</a:t>
            </a:r>
            <a:endParaRPr lang="en-CA" sz="90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473322-37DD-469A-B951-15282BFC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105" y="3966707"/>
            <a:ext cx="4540606" cy="2766326"/>
          </a:xfrm>
          <a:prstGeom prst="rect">
            <a:avLst/>
          </a:prstGeom>
        </p:spPr>
      </p:pic>
      <p:pic>
        <p:nvPicPr>
          <p:cNvPr id="12" name="Picture 9" descr="Diagram&#10;&#10;Description automatically generated">
            <a:extLst>
              <a:ext uri="{FF2B5EF4-FFF2-40B4-BE49-F238E27FC236}">
                <a16:creationId xmlns:a16="http://schemas.microsoft.com/office/drawing/2014/main" id="{5B22082E-6FF2-494D-AF04-158BAB93B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894" y="3924811"/>
            <a:ext cx="4904660" cy="2861001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7CD5337-EB1C-4F07-90DE-4523A20157FA}"/>
              </a:ext>
            </a:extLst>
          </p:cNvPr>
          <p:cNvSpPr txBox="1">
            <a:spLocks/>
          </p:cNvSpPr>
          <p:nvPr/>
        </p:nvSpPr>
        <p:spPr>
          <a:xfrm>
            <a:off x="5644077" y="866747"/>
            <a:ext cx="6390284" cy="3130254"/>
          </a:xfrm>
          <a:prstGeom prst="rect">
            <a:avLst/>
          </a:prstGeom>
        </p:spPr>
        <p:txBody>
          <a:bodyPr vert="horz" lIns="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660" indent="-454660"/>
            <a:r>
              <a:rPr lang="iu" sz="1600">
                <a:solidFill>
                  <a:srgbClr val="000000"/>
                </a:solidFill>
                <a:latin typeface="Pigiarniq Light" panose="02000303020000020004" pitchFamily="2" charset="0"/>
              </a:rPr>
              <a:t>HDD ᐊᑐᖅᑕᐅᖔᕈᒪᔪᖅ ᐃᒪᓐᓇᐃᒻᒪᑦ:</a:t>
            </a:r>
            <a:endParaRPr lang="en-US">
              <a:solidFill>
                <a:srgbClr val="000000"/>
              </a:solidFill>
              <a:latin typeface="Pigiarniq Light" panose="02000303020000020004" pitchFamily="2" charset="0"/>
            </a:endParaRPr>
          </a:p>
          <a:p>
            <a:pPr marL="989965" lvl="1" indent="-389255"/>
            <a:r>
              <a:rPr lang="iu" sz="1600">
                <a:solidFill>
                  <a:srgbClr val="000000"/>
                </a:solidFill>
                <a:latin typeface="Pigiarniq Light" panose="02000303020000020004" pitchFamily="2" charset="0"/>
              </a:rPr>
              <a:t>ᐃᒪᖅ ᑯᕕᑎᑕᐅᔪᖅ ᐊᒃᑐᖅᑕᐅᔾᔮᙱᒻᒪᑦ ᓯᑯᒥᑦ ᓱᕋᒃᐸᓪᓕᐊᓂᕐᒧᑦ ᑖᑉᑯᓇᓂ ᐅᑉᓗᓂᑦ</a:t>
            </a:r>
          </a:p>
          <a:p>
            <a:pPr marL="989965" lvl="1" indent="-389255"/>
            <a:r>
              <a:rPr lang="iu" sz="1600">
                <a:solidFill>
                  <a:srgbClr val="000000"/>
                </a:solidFill>
                <a:latin typeface="Pigiarniq Light" panose="02000303020000020004" pitchFamily="2" charset="0"/>
              </a:rPr>
              <a:t>ᒥᑭᓂᖅᓴᒥᒃ ᐊᓗᐊᓄᐊᖅᑐᖃᖅᑐᓄᑦ ᐃᖢᐃᓵᕆᓂᖃᕐᓗᓂ ᐊᒻᒪᓗ ᐊᑦᑎᖕᓂᖅᓴᐅᓗᓂ ᑕᒫᓂᖅᖠᖅᑐᑦ</a:t>
            </a:r>
          </a:p>
          <a:p>
            <a:pPr marL="454660" indent="-454660"/>
            <a:r>
              <a:rPr lang="iu" sz="1600">
                <a:solidFill>
                  <a:srgbClr val="000000"/>
                </a:solidFill>
                <a:latin typeface="Pigiarniq Light" panose="02000303020000020004" pitchFamily="2" charset="0"/>
              </a:rPr>
              <a:t>HDD ᐊᑐᖅᑕᐅᓚᐅᖅᑐᖅ  ᑲᖏᖅᖠᓂᕐᒥᑦ ᐃᓕᔭᐅᐃᓂᐊᖅᖢᓂ ᖁᕐᕕᖕᒥᙶᖅᑐᒥᒃ ᑯᕕᓯᓂᕐᒧᑦᓱᑉᓗᓕᒃ ᑕᓯᐅᔭᐅᔭᕐᔪᐊᕐᒧᑦ.</a:t>
            </a:r>
            <a:endParaRPr lang="en-US" sz="1600">
              <a:solidFill>
                <a:srgbClr val="000000"/>
              </a:solidFill>
              <a:latin typeface="Pigiarniq Light" panose="02000303020000020004" pitchFamily="2" charset="0"/>
            </a:endParaRPr>
          </a:p>
          <a:p>
            <a:pPr marL="454660" indent="-454660"/>
            <a:r>
              <a:rPr lang="iu" sz="1600">
                <a:solidFill>
                  <a:srgbClr val="000000"/>
                </a:solidFill>
                <a:latin typeface="Pigiarniq Light" panose="02000303020000020004" pitchFamily="2" charset="0"/>
              </a:rPr>
              <a:t>HDD ᐃᒪᕐᒥᑦ ᐊᒃᑕᑯᖃᐅᖅᑎᑦᑎᙱᓐᓂᖅᓴᐅᓂᐊᖅᑐᖅ ᐊᑐᖅᑕᐅᔪᑦ ᐃᑰᑕᐃᓂᕐᒧᑦ ᐅᑎᖅᑎᑕᐅᖃᑦᑕᕐᓂᐊᕐᒪᑕ ᐊᖕᒪᔪᖅ ᐃᑰᑕᖅᑕᐅᑎᓪᓗᒍ.</a:t>
            </a:r>
          </a:p>
          <a:p>
            <a:pPr marL="454660" indent="-454660"/>
            <a:r>
              <a:rPr lang="iu" sz="1600">
                <a:solidFill>
                  <a:srgbClr val="000000"/>
                </a:solidFill>
                <a:latin typeface="Pigiarniq Light" panose="02000303020000020004" pitchFamily="2" charset="0"/>
              </a:rPr>
              <a:t>ᐃᑰᑕᐃᓃᑦ HDD-ᒧᑦ ᐱᔪᓂᒃ ᓂᐱᖃᙱᓐᓂᖅᓴᐅᓂᐊᖅᑐᖅ ᑕᐃᒪᐅᕌᓂᒃᑐᓂᐅᖓᓂᑦ ᐃᓚᐅᑉᓗᑎᒃ ᖃᖓᑕᓲᒃᑯᑦ ᐊᒡᔭᖅᑐᐃᓃᑦ, ᖃᓂᑦᑐᒥᑦ ᐱᓕᕆᓃᑦ, ᐊᒻᒪᓗ ᓄᓇᓕᖕᒥᑦ ᐅᒥᐊᕐᔪᐊᓕᕆᓃᑦ</a:t>
            </a:r>
            <a:endParaRPr lang="en-CA" sz="1100">
              <a:solidFill>
                <a:srgbClr val="000000"/>
              </a:solidFill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1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A3944E-D62A-4BAA-BD5C-C2EFDD21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Melvin Bay </a:t>
            </a:r>
            <a:r>
              <a:rPr lang="en-US" err="1"/>
              <a:t>DiFFuser</a:t>
            </a:r>
            <a:r>
              <a:rPr lang="en-US"/>
              <a:t> / </a:t>
            </a:r>
            <a:r>
              <a:rPr lang="iu">
                <a:latin typeface="Pigiarniq Light" panose="02000303020000020004" pitchFamily="2" charset="0"/>
              </a:rPr>
              <a:t>ᐃᑎᕕᐊᓂᑦ ᓯᐊᒻᒪᒃᑎᑦᑎᔾᔪᑎ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EB7A1-0814-4C63-8C30-9403471F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12</a:t>
            </a:fld>
            <a:endParaRPr lang="fr-CA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5E2DD-234D-4D13-B5D6-7E32E0371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61" y="1129515"/>
            <a:ext cx="9913053" cy="522176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54104B-79E2-4140-BF0F-7797C63C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373199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05310E-620B-4D0E-A613-6A2A21AC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Marine Environment / </a:t>
            </a:r>
            <a:r>
              <a:rPr lang="iu-Cans-CA" b="1" i="0" u="none" strike="noStrike" cap="all">
                <a:solidFill>
                  <a:srgbClr val="000000"/>
                </a:solidFill>
                <a:effectLst/>
                <a:latin typeface="Pigiarniq Light"/>
              </a:rPr>
              <a:t>ᑕᕆᐅᕐᒥᐅᑕᐃᑦ ᐊᕙᑎᖓ</a:t>
            </a:r>
            <a:r>
              <a:rPr lang="iu-Cans-CA" b="0" i="0">
                <a:solidFill>
                  <a:srgbClr val="000000"/>
                </a:solidFill>
                <a:effectLst/>
                <a:latin typeface="Pigiarniq Light"/>
              </a:rPr>
              <a:t>​</a:t>
            </a:r>
            <a:endParaRPr lang="en-CA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3DECE-86E5-4C03-A0F9-AFD75CBEE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 marL="255898">
              <a:spcAft>
                <a:spcPts val="600"/>
              </a:spcAft>
            </a:pPr>
            <a:fld id="{81D60167-4931-47E6-BA6A-407CBD079E47}" type="slidenum">
              <a:rPr lang="fr-CA" sz="1200" smtClean="0">
                <a:solidFill>
                  <a:prstClr val="black"/>
                </a:solidFill>
              </a:rPr>
              <a:pPr marL="255898">
                <a:spcAft>
                  <a:spcPts val="600"/>
                </a:spcAft>
              </a:pPr>
              <a:t>13</a:t>
            </a:fld>
            <a:endParaRPr lang="fr-CA" sz="1200">
              <a:solidFill>
                <a:prstClr val="black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4F12009-32BF-489B-A170-D3BAB2DA62A9}"/>
              </a:ext>
            </a:extLst>
          </p:cNvPr>
          <p:cNvSpPr txBox="1">
            <a:spLocks/>
          </p:cNvSpPr>
          <p:nvPr/>
        </p:nvSpPr>
        <p:spPr>
          <a:xfrm>
            <a:off x="222053" y="1299689"/>
            <a:ext cx="3054161" cy="255563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Avenir LT Com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Treated groundwater will be discharged through an engineered marine outfall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Discharge volumes of 6,000 - 12,000 m</a:t>
            </a:r>
            <a:r>
              <a:rPr lang="en-US" baseline="30000">
                <a:latin typeface="Arial"/>
                <a:cs typeface="Arial"/>
              </a:rPr>
              <a:t>3 </a:t>
            </a:r>
            <a:r>
              <a:rPr lang="en-US">
                <a:latin typeface="Arial"/>
                <a:cs typeface="Arial"/>
              </a:rPr>
              <a:t>per day, alternative up to 20,000 m</a:t>
            </a:r>
            <a:r>
              <a:rPr lang="en-US" baseline="30000">
                <a:latin typeface="Arial"/>
                <a:cs typeface="Arial"/>
              </a:rPr>
              <a:t>3</a:t>
            </a:r>
            <a:r>
              <a:rPr lang="en-US">
                <a:latin typeface="Arial"/>
                <a:cs typeface="Arial"/>
              </a:rPr>
              <a:t> per day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7BA823-1691-4B9F-B675-FC0230C05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3"/>
          <a:stretch/>
        </p:blipFill>
        <p:spPr>
          <a:xfrm>
            <a:off x="3552766" y="2300090"/>
            <a:ext cx="5086467" cy="3742356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86F525-677D-485E-B66C-68B6DBF1F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86" y="4075189"/>
            <a:ext cx="2863679" cy="228116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B6FAEE-5247-45CE-8A11-CA36EBB5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C6BDAD0-DC4E-4348-AD4F-7D2E09FE4FDD}"/>
              </a:ext>
            </a:extLst>
          </p:cNvPr>
          <p:cNvSpPr txBox="1">
            <a:spLocks/>
          </p:cNvSpPr>
          <p:nvPr/>
        </p:nvSpPr>
        <p:spPr>
          <a:xfrm>
            <a:off x="8768862" y="1299689"/>
            <a:ext cx="3425458" cy="27755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Avenir LT Com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ᐱᓕᕆᐊᖑᓯᒪᔪᖅ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 </a:t>
            </a: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ᐃᒪᖅ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 </a:t>
            </a: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ᑯᕕᑎᑕᐅᓂᐊᖅᑐᖅ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 </a:t>
            </a: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ᐱᓕᕆᐊᖑᓯᒪᔪᒃᑯᑦ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 </a:t>
            </a: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ᑕᕆᐅᕐᒧᑦ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 </a:t>
            </a: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ᑯᕕᑎᑕᐅᓂᒃᑯᑦ</a:t>
            </a:r>
            <a:r>
              <a:rPr lang="en-US" b="0" i="0">
                <a:solidFill>
                  <a:srgbClr val="000000"/>
                </a:solidFill>
                <a:effectLst/>
                <a:latin typeface="Pigiarniq Ligh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ᐊᖏᑎᒋᓂᖓ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 </a:t>
            </a: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ᑯᕕᑎᑕᐅᔪᖅ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 6,000 - 12,000 m3 </a:t>
            </a:r>
            <a:r>
              <a:rPr lang="en-US" b="0" i="0" u="none" strike="noStrike" err="1">
                <a:solidFill>
                  <a:srgbClr val="404040"/>
                </a:solidFill>
                <a:effectLst/>
                <a:latin typeface="Pigiarniq Light"/>
              </a:rPr>
              <a:t>ᖃᐅᑕᒫᑦ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Pigiarniq Light"/>
              </a:rPr>
              <a:t>, 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latin typeface="Pigiarniq Light"/>
              </a:rPr>
              <a:t>ᐊᓯᐊᒍᒡᖓᖅ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Pigiarniq Light"/>
              </a:rPr>
              <a:t> 20,000 m3 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latin typeface="Pigiarniq Light"/>
              </a:rPr>
              <a:t>ᑎᑭᓪᓗᒍ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Pigiarniq Light"/>
              </a:rPr>
              <a:t> 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latin typeface="Pigiarniq Light"/>
              </a:rPr>
              <a:t>ᖃᐅᑕᒫᑦ</a:t>
            </a:r>
            <a:r>
              <a:rPr lang="en-US" b="0" i="0">
                <a:solidFill>
                  <a:srgbClr val="000000"/>
                </a:solidFill>
                <a:effectLst/>
                <a:latin typeface="Pigiarniq Light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983D34-90C2-4230-8A2E-6AD3A240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1837"/>
            <a:ext cx="7786437" cy="445351"/>
          </a:xfrm>
        </p:spPr>
        <p:txBody>
          <a:bodyPr>
            <a:normAutofit/>
          </a:bodyPr>
          <a:lstStyle/>
          <a:p>
            <a:r>
              <a:rPr lang="en-US"/>
              <a:t>Removal and Reclamation / </a:t>
            </a:r>
            <a:r>
              <a:rPr lang="iu">
                <a:latin typeface="Pigiarniq Light" panose="02000303020000020004" pitchFamily="2" charset="0"/>
              </a:rPr>
              <a:t>ᐲᖅᑕᐅᓂᖅ ᐊᒻᒪᓗ ᐅᑎᖅᑎᑎᕆᓂᖅ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B1706-16AF-42C2-B5B6-865844F730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100" y="1110490"/>
            <a:ext cx="4983079" cy="5108435"/>
          </a:xfrm>
        </p:spPr>
        <p:txBody>
          <a:bodyPr/>
          <a:lstStyle/>
          <a:p>
            <a:r>
              <a:rPr lang="en-US" sz="2000"/>
              <a:t>Infrastructure will be dismantled and removed at the end of activities related to ocean discharge</a:t>
            </a:r>
          </a:p>
          <a:p>
            <a:r>
              <a:rPr lang="en-US" sz="2000"/>
              <a:t>Infrastructure will be removed consistent with the Interim Closure and Reclamation Plan</a:t>
            </a:r>
          </a:p>
          <a:p>
            <a:r>
              <a:rPr lang="en-US" sz="2000"/>
              <a:t>Removal of all physical hazards</a:t>
            </a:r>
          </a:p>
          <a:p>
            <a:endParaRPr lang="en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AA044C2-3F27-40E7-A047-46D5F8FC9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z="1200" smtClean="0">
                <a:solidFill>
                  <a:prstClr val="black"/>
                </a:solidFill>
              </a:rPr>
              <a:pPr marL="255898"/>
              <a:t>14</a:t>
            </a:fld>
            <a:endParaRPr lang="fr-CA" sz="1200">
              <a:solidFill>
                <a:prstClr val="black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7A56E2C-FCD7-4F2C-8C2C-1BEC02351816}"/>
              </a:ext>
            </a:extLst>
          </p:cNvPr>
          <p:cNvSpPr txBox="1">
            <a:spLocks/>
          </p:cNvSpPr>
          <p:nvPr/>
        </p:nvSpPr>
        <p:spPr>
          <a:xfrm>
            <a:off x="6274468" y="1110490"/>
            <a:ext cx="4983079" cy="5108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66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iu" sz="2000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ᐱᖁᑏᑦ ᐲᔭᖅᑕᐅᓂᐊᖅᑐᑦ ᓄᖅᑲᖅᐸᑕ ᑕᕆᐅᕐᒧᑦ ᑯᕕᖅᑕᐃᓃᑦ</a:t>
            </a:r>
          </a:p>
          <a:p>
            <a:pPr rtl="0"/>
            <a:r>
              <a:rPr lang="iu" sz="2000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ᐱᖁᑏᑦ ᐲᖅᑕᐅᓂᐊᖅᑐᑦ ᐊᔾᔨᖓ ᒪᓕᒡᓗᒍ ᓄᖅᑲᖓᓚᐅᐱᓪᓚᖕᓂᕐᒧᑦ</a:t>
            </a:r>
            <a:r>
              <a:rPr lang="iu" sz="2000" i="1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 ᐅᒃᑯᐊᖅᓯᓂᖅ ᐊᒻᒪᓗ ᐅᑎᖅᑎᑎᕆᓂᕐᒧᑦ ᐸᕐᓇᐅᑎ</a:t>
            </a:r>
          </a:p>
          <a:p>
            <a:pPr rtl="0"/>
            <a:r>
              <a:rPr lang="iu" sz="2000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ᐲᖅᑕᐅᓂᖏᑦ ᑕᑯᒃᓴᐅᔪᓗᒃᑖᑦ ᐅᓗᕆᐊᓇᖅᑐᓖᑦ</a:t>
            </a:r>
          </a:p>
          <a:p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27F236-5C19-40FA-AFA1-032A9DCC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324243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F8C5A0D-FE56-4F6E-AA0B-FB67E0283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3560" y="2096002"/>
            <a:ext cx="66702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/>
              <a:t>Public Participation and Engagement </a:t>
            </a:r>
          </a:p>
          <a:p>
            <a:pPr marL="0" indent="0">
              <a:buNone/>
            </a:pPr>
            <a:endParaRPr lang="en-US" sz="4000" b="1"/>
          </a:p>
          <a:p>
            <a:pPr marL="0" indent="0">
              <a:buNone/>
            </a:pPr>
            <a:r>
              <a:rPr lang="fr-CA" sz="4000" b="1" err="1">
                <a:latin typeface="Pigiarniq Light" panose="02000303020000020004" pitchFamily="2" charset="0"/>
              </a:rPr>
              <a:t>ᐃᓄᓗᒃᑖᓂᒃ</a:t>
            </a:r>
            <a:r>
              <a:rPr lang="fr-CA" sz="4000" b="1">
                <a:latin typeface="Pigiarniq Light" panose="02000303020000020004" pitchFamily="2" charset="0"/>
              </a:rPr>
              <a:t> </a:t>
            </a:r>
            <a:r>
              <a:rPr lang="fr-CA" sz="4000" b="1" err="1">
                <a:latin typeface="Pigiarniq Light" panose="02000303020000020004" pitchFamily="2" charset="0"/>
              </a:rPr>
              <a:t>ᐃᓚᐅᓂᖏᑦ</a:t>
            </a:r>
            <a:r>
              <a:rPr lang="fr-CA" sz="4000" b="1">
                <a:latin typeface="Pigiarniq Light" panose="02000303020000020004" pitchFamily="2" charset="0"/>
              </a:rPr>
              <a:t> </a:t>
            </a:r>
            <a:r>
              <a:rPr lang="fr-CA" sz="4000" b="1" err="1">
                <a:latin typeface="Pigiarniq Light" panose="02000303020000020004" pitchFamily="2" charset="0"/>
              </a:rPr>
              <a:t>ᐊᒻᒪᓗ</a:t>
            </a:r>
            <a:r>
              <a:rPr lang="fr-CA" sz="4000" b="1">
                <a:latin typeface="Pigiarniq Light" panose="02000303020000020004" pitchFamily="2" charset="0"/>
              </a:rPr>
              <a:t> </a:t>
            </a:r>
            <a:r>
              <a:rPr lang="fr-CA" sz="4000" b="1" err="1">
                <a:latin typeface="Pigiarniq Light" panose="02000303020000020004" pitchFamily="2" charset="0"/>
              </a:rPr>
              <a:t>ᐃᓚᐅᑎᑦᑎᓂᖅ</a:t>
            </a:r>
            <a:endParaRPr lang="en-CA" sz="4000" b="1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6393C-4003-40E6-9795-2EFEC507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8B88F-96AF-4A0A-BDB6-9AD470CA4DA5}"/>
              </a:ext>
            </a:extLst>
          </p:cNvPr>
          <p:cNvSpPr txBox="1">
            <a:spLocks/>
          </p:cNvSpPr>
          <p:nvPr/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B600B03F-2CCF-48E9-BA43-A432A6EA028D}" type="slidenum">
              <a:rPr lang="en-US" sz="1200" smtClean="0"/>
              <a:pPr marL="0" indent="0" algn="r">
                <a:buNone/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079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7F6ED7-0349-4F53-9187-42E60D32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281837"/>
            <a:ext cx="5019174" cy="445351"/>
          </a:xfrm>
        </p:spPr>
        <p:txBody>
          <a:bodyPr>
            <a:normAutofit fontScale="90000"/>
          </a:bodyPr>
          <a:lstStyle/>
          <a:p>
            <a:r>
              <a:rPr lang="en-US"/>
              <a:t>Agnico Eagle’s Consultation and Engagement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FE24F9-0669-45D5-AD70-25EE611540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101" y="1110490"/>
            <a:ext cx="5512468" cy="510843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/>
              <a:t>Agnico Eagle's public participation and consultation approach includes collaboration with: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Impacted communities; 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Inuit organizations; 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Regional Inuit groups; 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Elders; 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Women’s group;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Hamlet Council of Rankin Inlet;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Land users; and</a:t>
            </a:r>
          </a:p>
          <a:p>
            <a:pPr marL="943610" lvl="1" indent="-456565">
              <a:lnSpc>
                <a:spcPct val="100000"/>
              </a:lnSpc>
            </a:pPr>
            <a:r>
              <a:rPr lang="en-US"/>
              <a:t>Other stakeholders.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CA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CA"/>
              <a:t>In keeping with NIRB’s IQ principles of fostering </a:t>
            </a:r>
            <a:r>
              <a:rPr lang="fr-CA" err="1"/>
              <a:t>transparency</a:t>
            </a:r>
            <a:r>
              <a:rPr lang="fr-CA"/>
              <a:t>, </a:t>
            </a:r>
            <a:r>
              <a:rPr lang="fr-CA" err="1"/>
              <a:t>inclusiveness</a:t>
            </a:r>
            <a:r>
              <a:rPr lang="fr-CA"/>
              <a:t>, and collaboration, </a:t>
            </a:r>
            <a:r>
              <a:rPr lang="fr-CA" err="1"/>
              <a:t>Agnico</a:t>
            </a:r>
            <a:r>
              <a:rPr lang="fr-CA"/>
              <a:t> Eagle </a:t>
            </a:r>
            <a:r>
              <a:rPr lang="fr-CA" err="1"/>
              <a:t>emphasized</a:t>
            </a:r>
            <a:r>
              <a:rPr lang="fr-CA"/>
              <a:t> </a:t>
            </a:r>
            <a:r>
              <a:rPr lang="fr-CA" err="1"/>
              <a:t>dynamic</a:t>
            </a:r>
            <a:r>
              <a:rPr lang="fr-CA"/>
              <a:t> </a:t>
            </a:r>
            <a:r>
              <a:rPr lang="fr-CA" err="1"/>
              <a:t>visual</a:t>
            </a:r>
            <a:r>
              <a:rPr lang="fr-CA"/>
              <a:t> information and plain </a:t>
            </a:r>
            <a:r>
              <a:rPr lang="fr-CA" err="1"/>
              <a:t>language</a:t>
            </a:r>
            <a:r>
              <a:rPr lang="fr-CA"/>
              <a:t> dialogues </a:t>
            </a:r>
            <a:r>
              <a:rPr lang="fr-CA" err="1"/>
              <a:t>led</a:t>
            </a:r>
            <a:r>
              <a:rPr lang="fr-CA"/>
              <a:t> by </a:t>
            </a:r>
            <a:r>
              <a:rPr lang="fr-CA" err="1"/>
              <a:t>dedicated</a:t>
            </a:r>
            <a:r>
              <a:rPr lang="fr-CA"/>
              <a:t> IQ </a:t>
            </a:r>
            <a:r>
              <a:rPr lang="fr-CA" err="1"/>
              <a:t>coordinator</a:t>
            </a:r>
            <a:r>
              <a:rPr lang="fr-CA"/>
              <a:t> and local </a:t>
            </a:r>
            <a:r>
              <a:rPr lang="fr-CA" err="1"/>
              <a:t>Agnico</a:t>
            </a:r>
            <a:r>
              <a:rPr lang="fr-CA"/>
              <a:t> Eagle staff to </a:t>
            </a:r>
            <a:r>
              <a:rPr lang="fr-CA" err="1"/>
              <a:t>generate</a:t>
            </a:r>
            <a:r>
              <a:rPr lang="fr-CA"/>
              <a:t> input and </a:t>
            </a:r>
            <a:r>
              <a:rPr lang="fr-CA" err="1"/>
              <a:t>practical</a:t>
            </a:r>
            <a:r>
              <a:rPr lang="fr-CA"/>
              <a:t> </a:t>
            </a:r>
            <a:r>
              <a:rPr lang="fr-CA" err="1"/>
              <a:t>recommendations</a:t>
            </a:r>
            <a:r>
              <a:rPr lang="fr-CA"/>
              <a:t> by </a:t>
            </a:r>
            <a:r>
              <a:rPr lang="fr-CA" err="1"/>
              <a:t>community</a:t>
            </a:r>
            <a:r>
              <a:rPr lang="fr-CA"/>
              <a:t> </a:t>
            </a:r>
            <a:r>
              <a:rPr lang="fr-CA" err="1"/>
              <a:t>members</a:t>
            </a:r>
            <a:r>
              <a:rPr lang="fr-CA"/>
              <a:t> and local stakeholders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8FBAE-AFCF-47AD-AB2B-E7C1CD1F8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16</a:t>
            </a:fld>
            <a:endParaRPr lang="fr-CA">
              <a:solidFill>
                <a:prstClr val="black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FA30651-709F-4C81-80F6-7C975CC15203}"/>
              </a:ext>
            </a:extLst>
          </p:cNvPr>
          <p:cNvSpPr txBox="1">
            <a:spLocks/>
          </p:cNvSpPr>
          <p:nvPr/>
        </p:nvSpPr>
        <p:spPr>
          <a:xfrm>
            <a:off x="6362821" y="1209374"/>
            <a:ext cx="5103276" cy="5203458"/>
          </a:xfrm>
          <a:prstGeom prst="rect">
            <a:avLst/>
          </a:prstGeom>
        </p:spPr>
        <p:txBody>
          <a:bodyPr vert="horz" lIns="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66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u-Cans-CA" sz="1800">
                <a:latin typeface="Pigiarniq Light" panose="02000303020000020004" pitchFamily="2" charset="0"/>
              </a:rPr>
              <a:t>ᐊᒡᓃᑯᒃᑯᑦ ᐃᓄᓗᒃᑖᓂᒃ ᐃᓚᐅᑎᑦᑎᓂᐊᖅᑐᑦ ᐅᖃᖃᑎᖃᕐᓗᑎᒡᓗ ᐊᒻᒪᓗ ᐱᓕᕆᖃᑎᒋᓗᒋᑦ ᐅᑯᓂᙵᑦ:</a:t>
            </a:r>
          </a:p>
          <a:p>
            <a:pPr marL="943610" lvl="1" indent="-456565"/>
            <a:r>
              <a:rPr lang="iu-Cans-CA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ᐊᒃᑐᖅᑕᐅᓯᒪᔪᑦ ᓄᓇᓖᑦ; </a:t>
            </a:r>
          </a:p>
          <a:p>
            <a:pPr marL="943610" lvl="1" indent="-456565"/>
            <a:r>
              <a:rPr lang="iu-Cans-CA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ᐃᓄᐃᑦ ᐱᓕᕆᖃᑎᒌᖏᑦ; </a:t>
            </a:r>
          </a:p>
          <a:p>
            <a:pPr marL="943610" lvl="1" indent="-456565"/>
            <a:r>
              <a:rPr lang="iu-Cans-CA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ᐊᕕᒃᑐᖅᓯᒪᔪᒥᑦ ᐃᓄᐃᑦ ᑲᑐᔾᔨᖃᑎᒌᑦ;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Pigiarniq Light" panose="02000303020000020004" pitchFamily="2" charset="0"/>
            </a:endParaRPr>
          </a:p>
          <a:p>
            <a:pPr marL="943610" lvl="1" indent="-456565"/>
            <a:r>
              <a:rPr lang="iu-Cans-CA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ᐃᓐᓇᕆᔭᐅᔪᑦ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;</a:t>
            </a:r>
            <a:r>
              <a:rPr lang="iu-Cans-CA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Pigiarniq Light" panose="02000303020000020004" pitchFamily="2" charset="0"/>
            </a:endParaRPr>
          </a:p>
          <a:p>
            <a:pPr marL="943610" lvl="1" indent="-456565"/>
            <a:r>
              <a:rPr lang="fr-CA" err="1">
                <a:latin typeface="Pigiarniq Light" panose="02000303020000020004" pitchFamily="2" charset="0"/>
              </a:rPr>
              <a:t>ᐊᕐᓇᓄᑦ</a:t>
            </a:r>
            <a:r>
              <a:rPr lang="fr-CA">
                <a:latin typeface="Pigiarniq Light" panose="02000303020000020004" pitchFamily="2" charset="0"/>
              </a:rPr>
              <a:t> </a:t>
            </a:r>
            <a:r>
              <a:rPr lang="fr-CA" err="1">
                <a:latin typeface="Pigiarniq Light" panose="02000303020000020004" pitchFamily="2" charset="0"/>
              </a:rPr>
              <a:t>ᑲᑎᒪᔪᑦ</a:t>
            </a:r>
            <a:r>
              <a:rPr lang="fr-CA">
                <a:latin typeface="Pigiarniq Light" panose="02000303020000020004" pitchFamily="2" charset="0"/>
              </a:rPr>
              <a:t>;</a:t>
            </a:r>
            <a:endParaRPr lang="iu-Cans-CA">
              <a:latin typeface="Pigiarniq Light" panose="02000303020000020004" pitchFamily="2" charset="0"/>
            </a:endParaRPr>
          </a:p>
          <a:p>
            <a:pPr marL="943610" lvl="1" indent="-456565"/>
            <a:r>
              <a:rPr lang="fr-CA" err="1">
                <a:latin typeface="Pigiarniq Light" panose="02000303020000020004" pitchFamily="2" charset="0"/>
              </a:rPr>
              <a:t>ᕼᐋᒻᓚᒃᑯᑦ</a:t>
            </a:r>
            <a:r>
              <a:rPr lang="fr-CA">
                <a:latin typeface="Pigiarniq Light" panose="02000303020000020004" pitchFamily="2" charset="0"/>
              </a:rPr>
              <a:t> </a:t>
            </a:r>
            <a:r>
              <a:rPr lang="fr-CA" err="1">
                <a:latin typeface="Pigiarniq Light" panose="02000303020000020004" pitchFamily="2" charset="0"/>
              </a:rPr>
              <a:t>ᑲᑎᒪᔨᖏᑦ</a:t>
            </a:r>
            <a:r>
              <a:rPr lang="fr-CA">
                <a:latin typeface="Pigiarniq Light" panose="02000303020000020004" pitchFamily="2" charset="0"/>
              </a:rPr>
              <a:t> </a:t>
            </a:r>
            <a:r>
              <a:rPr lang="fr-CA" err="1">
                <a:latin typeface="Pigiarniq Light" panose="02000303020000020004" pitchFamily="2" charset="0"/>
              </a:rPr>
              <a:t>ᑲᖏᖅᖠᓂᕐᒥᑦ</a:t>
            </a:r>
            <a:r>
              <a:rPr lang="fr-CA">
                <a:latin typeface="Pigiarniq Light" panose="02000303020000020004" pitchFamily="2" charset="0"/>
              </a:rPr>
              <a:t>;</a:t>
            </a:r>
            <a:endParaRPr lang="iu-Cans-CA">
              <a:latin typeface="Pigiarniq Light" panose="02000303020000020004" pitchFamily="2" charset="0"/>
            </a:endParaRPr>
          </a:p>
          <a:p>
            <a:pPr marL="943610" lvl="1" indent="-456565"/>
            <a:r>
              <a:rPr lang="iu-Cans-CA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ᓄᓇᒥᒃ ᐊᑐᖃᑦᑕᖅᑐᑦ; ᐊᒻᒪᓗ</a:t>
            </a:r>
          </a:p>
          <a:p>
            <a:pPr marL="943610" lvl="1" indent="-456565"/>
            <a:r>
              <a:rPr lang="iu-Cans-CA">
                <a:solidFill>
                  <a:schemeClr val="tx1">
                    <a:lumMod val="75000"/>
                    <a:lumOff val="25000"/>
                  </a:schemeClr>
                </a:solidFill>
                <a:latin typeface="Pigiarniq Light" panose="02000303020000020004" pitchFamily="2" charset="0"/>
              </a:rPr>
              <a:t>ᐊᓯᖏᑦ ᐱᖃᖃᑕᐅᔪᑦ.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Pigiarniq Light" panose="02000303020000020004" pitchFamily="2" charset="0"/>
            </a:endParaRPr>
          </a:p>
          <a:p>
            <a:pPr marL="943610" lvl="1" indent="-456565"/>
            <a:endParaRPr lang="iu-Cans-CA">
              <a:solidFill>
                <a:schemeClr val="tx1">
                  <a:lumMod val="75000"/>
                  <a:lumOff val="25000"/>
                </a:schemeClr>
              </a:solidFill>
              <a:latin typeface="Pigiarniq Light" panose="02000303020000020004" pitchFamily="2" charset="0"/>
            </a:endParaRPr>
          </a:p>
          <a:p>
            <a:pPr marL="0" indent="-456565">
              <a:buNone/>
            </a:pPr>
            <a:r>
              <a:rPr lang="fr-CA" sz="1800" err="1">
                <a:latin typeface="Pigiarniq Light" panose="02000303020000020004" pitchFamily="2" charset="0"/>
              </a:rPr>
              <a:t>ᒪᓕᒃᖢᒋᑦ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ᐊᕙᑎᓕᕆᔨᒃᑯᑦ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ᐃᓄᐃᑦ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ᖃᐅᔨᒪᔭᑐᖃᖏᓐᓄᑦ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ᐊᑐᖁᔭᖏᓐᓂᑦ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ᑕᑯᒃᓴᐅᑎᑦᑎᓂᕐᒥᑦ</a:t>
            </a:r>
            <a:r>
              <a:rPr lang="fr-CA" sz="1800">
                <a:latin typeface="Pigiarniq Light" panose="02000303020000020004" pitchFamily="2" charset="0"/>
              </a:rPr>
              <a:t>, </a:t>
            </a:r>
            <a:r>
              <a:rPr lang="fr-CA" sz="1800" err="1">
                <a:latin typeface="Pigiarniq Light" panose="02000303020000020004" pitchFamily="2" charset="0"/>
              </a:rPr>
              <a:t>ᐃᓚᐅᑎᑦᑎᓗᒃᑖᕐᓂᕐᒥᑦ</a:t>
            </a:r>
            <a:r>
              <a:rPr lang="fr-CA" sz="1800">
                <a:latin typeface="Pigiarniq Light" panose="02000303020000020004" pitchFamily="2" charset="0"/>
              </a:rPr>
              <a:t>, </a:t>
            </a:r>
            <a:r>
              <a:rPr lang="fr-CA" sz="1800" err="1">
                <a:latin typeface="Pigiarniq Light" panose="02000303020000020004" pitchFamily="2" charset="0"/>
              </a:rPr>
              <a:t>ᐊᒻᒪᓗ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ᐱᓕᕆᖃᑎᒌᖕᓂᕐᒥᑦ</a:t>
            </a:r>
            <a:r>
              <a:rPr lang="fr-CA" sz="1800">
                <a:latin typeface="Pigiarniq Light" panose="02000303020000020004" pitchFamily="2" charset="0"/>
              </a:rPr>
              <a:t>, </a:t>
            </a:r>
            <a:r>
              <a:rPr lang="fr-CA" sz="1800" err="1">
                <a:latin typeface="Pigiarniq Light" panose="02000303020000020004" pitchFamily="2" charset="0"/>
              </a:rPr>
              <a:t>ᐊᒡᓃᑯᒃᑯᑦ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ᖃᐅᔨᒪᖁᔨᔪᑦ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ᐊᔾᔨᒌᙱᑦᑐᓂᒃ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ᑕᑯᒃᓴᐅᔪᓂᒃ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ᑐᑭᓯᐅᒪᔾᔪᑎᓂᒃ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ᐊᒻᒪᓗ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ᑐᑭᓯᐊᓇᖅᑐᒃᑯᑦ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ᐅᖃᐅᓯᒃᑯᑦ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ᐊᑐᖅᑕᐅᔪᓂᒃ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ᐃᓄᐃᑦ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ᖃᐅᔨᒪᔭᑐᖃᖏᓐᓄᑦ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ᑐᑭᒧᐊᒃᑎᑦᑎᔨᓄᑦ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ᐱᓕᕆᐊᖑᖃᑦᑕᖅᑐᑦ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ᐊᒻᒪᓗ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ᐊᒡᓃᑯᒃᑯᑦ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ᐱᓕᕆᔨᖏᓐᓄᑦ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ᐅᖃᐅᓯᐅᔪᓂᑦ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ᐃᓱᒪᒋᔭᐅᔪᓂᒃ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ᐱᓗᑎᒃ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ᐊᒻᒪᓗ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ᐊᑐᕈᒥᓇᖅᑐᓂᑦ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ᐃᒪᓐᓈᖅᑑᑕᐅᔪᓂᒃ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ᓄᓇᓕᖕᒥᐅᓂᑦ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ᐊᒻᒪᓗ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ᓄᓇᓕᖕᒥᑦ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ᐃᓚᐅᖃᑕᐅᔪᓂᑦ</a:t>
            </a:r>
            <a:endParaRPr lang="iu-Cans-CA" sz="1800">
              <a:latin typeface="Pigiarniq Light" panose="02000303020000020004" pitchFamily="2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FE91180-7F1C-4E2C-A0CF-999BB0EBA9A7}"/>
              </a:ext>
            </a:extLst>
          </p:cNvPr>
          <p:cNvSpPr txBox="1">
            <a:spLocks/>
          </p:cNvSpPr>
          <p:nvPr/>
        </p:nvSpPr>
        <p:spPr>
          <a:xfrm>
            <a:off x="5931569" y="207611"/>
            <a:ext cx="4530554" cy="59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u">
                <a:latin typeface="Pigiarniq Light" panose="02000303020000020004" pitchFamily="2" charset="0"/>
              </a:rPr>
              <a:t>ᐊᒡᓃᑯᒃᑯᑦ ᐅᖃᖃᑎᖃᖃᑦᑕᐅᑎᓂᖏᑦ ᐊᒻᒪᓗ ᐃᓚᐅᑎᑦᑎᓂᖏᑦ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49A1D1D-5D08-41CB-A4EB-540081CF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219633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2B2C-B325-45A1-8F6F-524635E1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1837"/>
            <a:ext cx="8950187" cy="445351"/>
          </a:xfrm>
        </p:spPr>
        <p:txBody>
          <a:bodyPr>
            <a:normAutofit fontScale="90000"/>
          </a:bodyPr>
          <a:lstStyle/>
          <a:p>
            <a:r>
              <a:rPr lang="en-US"/>
              <a:t>Waterline project Consultation / </a:t>
            </a:r>
            <a:r>
              <a:rPr lang="iu">
                <a:latin typeface="Pigiarniq Light" panose="02000303020000020004" pitchFamily="2" charset="0"/>
              </a:rPr>
              <a:t>ᐃᒪᕐᒧᑦ ᓱᑉᓗᓕᐅᑉ ᒥᒃᓵᓄᑦ ᐱᓕᕆᐊᕐᒥᑦ ᐅᖃᖃᑎᖃᕐᓂᖅ </a:t>
            </a:r>
            <a:endParaRPr lang="en-US"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606C80-D941-4AFD-B45A-E66590D80F9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09848526"/>
              </p:ext>
            </p:extLst>
          </p:nvPr>
        </p:nvGraphicFramePr>
        <p:xfrm>
          <a:off x="122538" y="306542"/>
          <a:ext cx="11767869" cy="361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06BC9-C1BB-46A3-9B70-287E1D259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z="1200" smtClean="0">
                <a:solidFill>
                  <a:prstClr val="black"/>
                </a:solidFill>
              </a:rPr>
              <a:pPr marL="255898"/>
              <a:t>17</a:t>
            </a:fld>
            <a:endParaRPr lang="fr-CA" sz="120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73FEA5-5434-4626-9DCF-0E5911441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608" y="4352192"/>
            <a:ext cx="4867730" cy="18905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80DDCF-D089-45BE-9B01-5B19CB1F12D7}"/>
              </a:ext>
            </a:extLst>
          </p:cNvPr>
          <p:cNvSpPr txBox="1"/>
          <p:nvPr/>
        </p:nvSpPr>
        <p:spPr>
          <a:xfrm>
            <a:off x="8440338" y="4889677"/>
            <a:ext cx="16183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10</a:t>
            </a:r>
            <a:br>
              <a:rPr lang="en-US"/>
            </a:br>
            <a:r>
              <a:rPr lang="en-US" sz="1200"/>
              <a:t>Additional Focus Groups since </a:t>
            </a:r>
          </a:p>
          <a:p>
            <a:pPr algn="ctr"/>
            <a:r>
              <a:rPr lang="en-US" sz="1200"/>
              <a:t>August 28, 2020</a:t>
            </a:r>
            <a:endParaRPr lang="en-US" sz="3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59518F7-0167-4C39-ABC0-6456AE92389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297236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2B2C-B325-45A1-8F6F-524635E1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1837"/>
            <a:ext cx="9626048" cy="445351"/>
          </a:xfrm>
        </p:spPr>
        <p:txBody>
          <a:bodyPr>
            <a:normAutofit/>
          </a:bodyPr>
          <a:lstStyle/>
          <a:p>
            <a:r>
              <a:rPr lang="en-US"/>
              <a:t>Waterline project Consultation / </a:t>
            </a:r>
            <a:r>
              <a:rPr lang="iu">
                <a:latin typeface="Pigiarniq Light" panose="02000303020000020004" pitchFamily="2" charset="0"/>
              </a:rPr>
              <a:t>ᐃᒪᕐᒧᑦ ᓱᑉᓗᓕᐅᑉ ᒥᒃᓵᓄᑦ ᐱᓕᕆᐊᕐᒥᑦ ᐅᖃᖃᑎᖃᕐᓂᖅ </a:t>
            </a:r>
            <a:endParaRPr lang="en-US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F4A03-86A6-44E2-B735-3327F09807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938" y="3211776"/>
            <a:ext cx="5863738" cy="32091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C11A29-2C1C-4BB8-9D61-5A7BDCF397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100" y="1110490"/>
            <a:ext cx="5315301" cy="517315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6565" indent="-456565">
              <a:lnSpc>
                <a:spcPct val="100000"/>
              </a:lnSpc>
            </a:pPr>
            <a:r>
              <a:rPr lang="en-US" sz="1600"/>
              <a:t>From the feedback received during the March 2020 consultations, Agnico Eagle discussed building crossings along the proposed waterline for caribou, ATVs, and snowmobiles</a:t>
            </a:r>
          </a:p>
          <a:p>
            <a:pPr marL="456565" indent="-456565">
              <a:lnSpc>
                <a:spcPct val="100000"/>
              </a:lnSpc>
            </a:pPr>
            <a:r>
              <a:rPr lang="en-US"/>
              <a:t>During the July 2020 consultations, we heard that some people prefer the waterline to increased trucking; however, concerns were raised regarding potential impacts to caribou migration</a:t>
            </a:r>
          </a:p>
          <a:p>
            <a:pPr marL="738188" lvl="1" indent="-250825">
              <a:lnSpc>
                <a:spcPct val="100000"/>
              </a:lnSpc>
            </a:pPr>
            <a:r>
              <a:rPr lang="en-US"/>
              <a:t>To address those concerns with caribou, stakeholders suggested to cover the waterline instead of crossings</a:t>
            </a:r>
            <a:endParaRPr lang="en-US" sz="1600"/>
          </a:p>
          <a:p>
            <a:pPr marL="456565" indent="-456565">
              <a:lnSpc>
                <a:spcPct val="100000"/>
              </a:lnSpc>
            </a:pPr>
            <a:endParaRPr lang="en-US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06BC9-C1BB-46A3-9B70-287E1D259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z="1200" smtClean="0">
                <a:solidFill>
                  <a:prstClr val="black"/>
                </a:solidFill>
              </a:rPr>
              <a:pPr marL="255898"/>
              <a:t>18</a:t>
            </a:fld>
            <a:endParaRPr lang="fr-CA" sz="1200">
              <a:solidFill>
                <a:prstClr val="black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FD20D1-99DF-498F-AD9F-1F49EDF3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2D65597-D9FF-49AC-A07D-BDECC72B2F3B}"/>
              </a:ext>
            </a:extLst>
          </p:cNvPr>
          <p:cNvSpPr txBox="1">
            <a:spLocks/>
          </p:cNvSpPr>
          <p:nvPr/>
        </p:nvSpPr>
        <p:spPr>
          <a:xfrm>
            <a:off x="6115983" y="1110490"/>
            <a:ext cx="5315301" cy="517315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66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>
              <a:lnSpc>
                <a:spcPct val="100000"/>
              </a:lnSpc>
            </a:pPr>
            <a:r>
              <a:rPr lang="iu">
                <a:latin typeface="Pigiarniq Light" panose="02000303020000020004" pitchFamily="2" charset="0"/>
              </a:rPr>
              <a:t>ᑐᓴᕐᕕᐅᓚᐅᖅᑐᓂᑦ ᓇᑦᑎᐊᑦ-ᒥᑦ (ᒫᑦᓯ) ᐅᖃᖃᑎᖃᕐᓂᐅᔪᓂᑦ, ᐊᒡᓃᑯᒃᑯᑦ ᐅᖃᐅᓯᖃᓚᐅᖅᑐᑦ ᐃᑳᕈᑎᓕᐅᕐᓂᐊᕐᓗᑎᒃ ᓱᑉᓗᓕᒃᑯᑦ ᑐᒃᑐᓄᑦ, ᕼᐋᓐᑕᓄᑦ, ᐊᒻᒪᓗ ᓯᑭᑑᓄᑦ</a:t>
            </a:r>
          </a:p>
          <a:p>
            <a:pPr marL="456565" indent="-456565">
              <a:lnSpc>
                <a:spcPct val="100000"/>
              </a:lnSpc>
            </a:pPr>
            <a:r>
              <a:rPr lang="fr-CA" sz="1500" err="1">
                <a:latin typeface="Pigiarniq Light" panose="02000303020000020004" pitchFamily="2" charset="0"/>
              </a:rPr>
              <a:t>ᓴᒡᒐᕈᑦ</a:t>
            </a:r>
            <a:r>
              <a:rPr lang="fr-CA" sz="1500">
                <a:latin typeface="Pigiarniq Light" panose="02000303020000020004" pitchFamily="2" charset="0"/>
              </a:rPr>
              <a:t> 2020-ᒥᑦ </a:t>
            </a:r>
            <a:r>
              <a:rPr lang="fr-CA" sz="1500" err="1">
                <a:latin typeface="Pigiarniq Light" panose="02000303020000020004" pitchFamily="2" charset="0"/>
              </a:rPr>
              <a:t>ᐅᖃᖃᑎᖃᖅᑎᓪᓗᒋᑦ</a:t>
            </a:r>
            <a:r>
              <a:rPr lang="fr-CA" sz="1500">
                <a:latin typeface="Pigiarniq Light" panose="02000303020000020004" pitchFamily="2" charset="0"/>
              </a:rPr>
              <a:t>, </a:t>
            </a:r>
            <a:r>
              <a:rPr lang="fr-CA" sz="1500" err="1">
                <a:latin typeface="Pigiarniq Light" panose="02000303020000020004" pitchFamily="2" charset="0"/>
              </a:rPr>
              <a:t>ᑐᓴᓚᐅᖅᑐᒍᑦ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ᐃᓚᖏᑦ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ᐃᓄᐃᑦ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ᐃᒪᕐᒧᑦ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ᓱᑉᓗᓕᐅᑉ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ᒥᒃᓵᓄᑦ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ᐊᒡᔭᖅᑐᖅᑕᐅᓂᖓ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ᓄᓇᒃᑰᕈᑎᒃᑯᑦ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ᐊᒥᓱᙳᕆᐊᖔᖁᔨᑉᓗᑎᒃ</a:t>
            </a:r>
            <a:r>
              <a:rPr lang="fr-CA" sz="1500">
                <a:latin typeface="Pigiarniq Light" panose="02000303020000020004" pitchFamily="2" charset="0"/>
              </a:rPr>
              <a:t>; </a:t>
            </a:r>
            <a:r>
              <a:rPr lang="fr-CA" sz="1500" err="1">
                <a:latin typeface="Pigiarniq Light" panose="02000303020000020004" pitchFamily="2" charset="0"/>
              </a:rPr>
              <a:t>ᑭᓯᐊᓂ</a:t>
            </a:r>
            <a:r>
              <a:rPr lang="fr-CA" sz="1500">
                <a:latin typeface="Pigiarniq Light" panose="02000303020000020004" pitchFamily="2" charset="0"/>
              </a:rPr>
              <a:t>, </a:t>
            </a:r>
            <a:r>
              <a:rPr lang="fr-CA" sz="1500" err="1">
                <a:latin typeface="Pigiarniq Light" panose="02000303020000020004" pitchFamily="2" charset="0"/>
              </a:rPr>
              <a:t>ᐃᓱᒫᓘᑎᖃᓚᐅᖅᑐᑦ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ᐊᒃᑐᖅᓯᓂᐅᔪᖕᓇᖅᑐᓂᒃ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ᑐᒃᑐᐃᑦ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ᐊᒥᕐᕋᐃᑦ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ᓅᖃᑦᑕᕐᓂᖏᓐᓂᑦ</a:t>
            </a:r>
            <a:endParaRPr lang="fr-CA" sz="1500">
              <a:latin typeface="Pigiarniq Light" panose="02000303020000020004" pitchFamily="2" charset="0"/>
            </a:endParaRPr>
          </a:p>
          <a:p>
            <a:pPr marL="822325" lvl="1" indent="-456565">
              <a:lnSpc>
                <a:spcPct val="100000"/>
              </a:lnSpc>
            </a:pPr>
            <a:r>
              <a:rPr lang="fr-CA" sz="1500" err="1">
                <a:latin typeface="Pigiarniq Light" panose="02000303020000020004" pitchFamily="2" charset="0"/>
              </a:rPr>
              <a:t>ᐱᓕᕆᐊᕆᓂᐊᕐᓗᒋᑦ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ᐃᓱᒫᓘᑕᐅᔪᑦ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ᑐᒃᑐᓄᑦ</a:t>
            </a:r>
            <a:r>
              <a:rPr lang="fr-CA" sz="1500">
                <a:latin typeface="Pigiarniq Light" panose="02000303020000020004" pitchFamily="2" charset="0"/>
              </a:rPr>
              <a:t>, </a:t>
            </a:r>
            <a:r>
              <a:rPr lang="fr-CA" sz="1500" err="1">
                <a:latin typeface="Pigiarniq Light" panose="02000303020000020004" pitchFamily="2" charset="0"/>
              </a:rPr>
              <a:t>ᐃᓚᐅᖃᑕᐅᔪᑦ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ᐅᖃᓚᐅᖅᑐᑦ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ᖄᓕᕐᓗᒍ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ᐃᒪᕐᒧᑦ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ᓱᑉᓗᓕᒃ</a:t>
            </a:r>
            <a:r>
              <a:rPr lang="fr-CA" sz="1500">
                <a:latin typeface="Pigiarniq Light" panose="02000303020000020004" pitchFamily="2" charset="0"/>
              </a:rPr>
              <a:t> </a:t>
            </a:r>
            <a:r>
              <a:rPr lang="fr-CA" sz="1500" err="1">
                <a:latin typeface="Pigiarniq Light" panose="02000303020000020004" pitchFamily="2" charset="0"/>
              </a:rPr>
              <a:t>ᐃᑳᕐᕕᓕᐅᖏᖔᕐᓗᑎᒃ</a:t>
            </a:r>
            <a:endParaRPr lang="en-US" sz="1500">
              <a:latin typeface="Pigiarniq Light" panose="0200030302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8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F8C5A0D-FE56-4F6E-AA0B-FB67E0283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3560" y="2096002"/>
            <a:ext cx="6670240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/>
              <a:t>Response to Final Written Submission + Commitments Made</a:t>
            </a:r>
          </a:p>
          <a:p>
            <a:pPr marL="0" indent="0">
              <a:buNone/>
            </a:pPr>
            <a:endParaRPr lang="en-US" sz="4000" b="1"/>
          </a:p>
          <a:p>
            <a:pPr marL="0" indent="0">
              <a:buNone/>
            </a:pPr>
            <a:r>
              <a:rPr lang="fr-CA" sz="4000" err="1">
                <a:latin typeface="Pigiarniq Light" panose="02000303020000020004" pitchFamily="2" charset="0"/>
              </a:rPr>
              <a:t>ᑭᐅᔾᔪᑏᑦ</a:t>
            </a:r>
            <a:r>
              <a:rPr lang="fr-CA" sz="4000">
                <a:latin typeface="Pigiarniq Light" panose="02000303020000020004" pitchFamily="2" charset="0"/>
              </a:rPr>
              <a:t> </a:t>
            </a:r>
            <a:r>
              <a:rPr lang="fr-CA" sz="4000" err="1">
                <a:latin typeface="Pigiarniq Light" panose="02000303020000020004" pitchFamily="2" charset="0"/>
              </a:rPr>
              <a:t>ᑭᖑᓪᓕᖅᐹᖅ</a:t>
            </a:r>
            <a:r>
              <a:rPr lang="fr-CA" sz="4000">
                <a:latin typeface="Pigiarniq Light" panose="02000303020000020004" pitchFamily="2" charset="0"/>
              </a:rPr>
              <a:t> </a:t>
            </a:r>
            <a:r>
              <a:rPr lang="fr-CA" sz="4000" err="1">
                <a:latin typeface="Pigiarniq Light" panose="02000303020000020004" pitchFamily="2" charset="0"/>
              </a:rPr>
              <a:t>ᑎᑎᕋᖅᓯᒪᔪᑦ</a:t>
            </a:r>
            <a:r>
              <a:rPr lang="fr-CA" sz="4000">
                <a:latin typeface="Pigiarniq Light" panose="02000303020000020004" pitchFamily="2" charset="0"/>
              </a:rPr>
              <a:t> </a:t>
            </a:r>
            <a:r>
              <a:rPr lang="fr-CA" sz="4000" err="1">
                <a:latin typeface="Pigiarniq Light" panose="02000303020000020004" pitchFamily="2" charset="0"/>
              </a:rPr>
              <a:t>ᑐᓂᐅᑕᐅᔪᓄᑦ</a:t>
            </a:r>
            <a:r>
              <a:rPr lang="fr-CA" sz="4000">
                <a:latin typeface="Pigiarniq Light" panose="02000303020000020004" pitchFamily="2" charset="0"/>
              </a:rPr>
              <a:t> </a:t>
            </a:r>
            <a:r>
              <a:rPr lang="fr-CA" sz="4000" err="1">
                <a:latin typeface="Pigiarniq Light" panose="02000303020000020004" pitchFamily="2" charset="0"/>
              </a:rPr>
              <a:t>ᐊᒻᒪᓗ</a:t>
            </a:r>
            <a:r>
              <a:rPr lang="fr-CA" sz="4000">
                <a:latin typeface="Pigiarniq Light" panose="02000303020000020004" pitchFamily="2" charset="0"/>
              </a:rPr>
              <a:t> </a:t>
            </a:r>
            <a:r>
              <a:rPr lang="fr-CA" sz="4000" err="1">
                <a:latin typeface="Pigiarniq Light" panose="02000303020000020004" pitchFamily="2" charset="0"/>
              </a:rPr>
              <a:t>ᐱᓂᐊᕐᓂᕆᔭᐅᔪᓕᐊᓄᑦ</a:t>
            </a:r>
            <a:endParaRPr lang="en-CA" sz="4000" b="1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6393C-4003-40E6-9795-2EFEC507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17155-E8D7-4FED-8415-649595DD680D}"/>
              </a:ext>
            </a:extLst>
          </p:cNvPr>
          <p:cNvSpPr txBox="1">
            <a:spLocks/>
          </p:cNvSpPr>
          <p:nvPr/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B600B03F-2CCF-48E9-BA43-A432A6EA028D}" type="slidenum">
              <a:rPr lang="en-US" sz="1200" smtClean="0"/>
              <a:pPr marL="0" indent="0" algn="r">
                <a:buNone/>
              </a:pPr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17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964B-EEDE-45CA-923E-5882655E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Overview</a:t>
            </a:r>
            <a:endParaRPr lang="en-CA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344634-6F73-49CF-92CD-16FB6EF2C6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/>
              <a:t>Project Overview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3D rendering video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Description of project components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/>
              <a:t>Public Participation and Engagement </a:t>
            </a:r>
            <a:endParaRPr lang="en-CA" sz="180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/>
              <a:t>Response to Final Written Submissions + Commitments Made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CCABFA-6033-437B-AAC2-6B29304F74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r-CA" sz="1800" err="1">
                <a:latin typeface="Pigiarniq Light" panose="02000303020000020004" pitchFamily="2" charset="0"/>
              </a:rPr>
              <a:t>ᕿᒥᕐᕈᓂᖅ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ᐱᓕᕆᐊᒥᑦ</a:t>
            </a:r>
            <a:endParaRPr lang="iu" sz="1800">
              <a:solidFill>
                <a:srgbClr val="FF0000"/>
              </a:solidFill>
              <a:latin typeface="Pigiarniq Light" panose="0200030302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fr-CA" sz="1800" err="1">
                <a:latin typeface="Pigiarniq Light" panose="02000303020000020004" pitchFamily="2" charset="0"/>
              </a:rPr>
              <a:t>ᓇᓗᓇᐃᔭᐃᓂᖅ</a:t>
            </a:r>
            <a:endParaRPr lang="iu" sz="1800">
              <a:latin typeface="Pigiarniq Light" panose="0200030302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iu" sz="1800">
                <a:latin typeface="Pigiarniq Light" panose="02000303020000020004" pitchFamily="2" charset="0"/>
              </a:rPr>
              <a:t>ᑕᒡᕙᓪᓗᐊᕕᐅᔮᖅᖢᒍ ᑕᕆᔭᐅᑎ</a:t>
            </a:r>
          </a:p>
          <a:p>
            <a:pPr lvl="1">
              <a:lnSpc>
                <a:spcPct val="100000"/>
              </a:lnSpc>
            </a:pPr>
            <a:r>
              <a:rPr lang="iu" sz="1800">
                <a:latin typeface="Pigiarniq Light" panose="02000303020000020004" pitchFamily="2" charset="0"/>
              </a:rPr>
              <a:t>ᖃᓄᐃᑦᑑᓂᖏᑦ ᐱᓕᕆᐊᕐᒧᑦ ᐃᓚᒋᔭᐅᔪᑦ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r-CA" sz="1800" err="1">
                <a:latin typeface="Pigiarniq Light" panose="02000303020000020004" pitchFamily="2" charset="0"/>
              </a:rPr>
              <a:t>ᐃᓄᓗᒃᑖᓂᒃ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ᐃᓚᐅᓂᖏᑦ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ᐊᒻᒪᓗ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ᐃᓚᐅᑎᑦᑎᓂᖅ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Pigiarniq Light" panose="02000303020000020004" pitchFamily="2" charset="0"/>
              </a:rPr>
              <a:t>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r-CA" sz="1800" err="1">
                <a:latin typeface="Pigiarniq Light" panose="02000303020000020004" pitchFamily="2" charset="0"/>
              </a:rPr>
              <a:t>ᑭᐅᔾᔪᑏᑦ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ᑭᖑᓪᓕᖅᐹᑦ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ᑎᑎᕋᖅᓯᒪᔪᑦ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ᑐᓂᔭᐅᔪᓄᑦ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ᐊᒻᒪᓗ</a:t>
            </a:r>
            <a:r>
              <a:rPr lang="fr-CA" sz="1800">
                <a:latin typeface="Pigiarniq Light" panose="02000303020000020004" pitchFamily="2" charset="0"/>
              </a:rPr>
              <a:t> </a:t>
            </a:r>
            <a:r>
              <a:rPr lang="fr-CA" sz="1800" err="1">
                <a:latin typeface="Pigiarniq Light" panose="02000303020000020004" pitchFamily="2" charset="0"/>
              </a:rPr>
              <a:t>ᐱᓂᐊᕐᓂᕆᔭᐅᔪᓕᐅᕐᓃᑦ</a:t>
            </a:r>
            <a:endParaRPr lang="en-US" sz="1800">
              <a:solidFill>
                <a:srgbClr val="FF0000"/>
              </a:solidFill>
              <a:latin typeface="Pigiarniq Light" panose="0200030302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CA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496B5-EB28-4BDC-B222-A146ECF3D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00B03F-2CCF-48E9-BA43-A432A6EA02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5A1E4-4589-472A-ABB4-73D969540F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80006E-24E7-4349-9748-7E4FCD0BEE37}"/>
              </a:ext>
            </a:extLst>
          </p:cNvPr>
          <p:cNvSpPr txBox="1">
            <a:spLocks/>
          </p:cNvSpPr>
          <p:nvPr/>
        </p:nvSpPr>
        <p:spPr>
          <a:xfrm>
            <a:off x="6273801" y="333656"/>
            <a:ext cx="3639944" cy="445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tabLst>
                <a:tab pos="4125913" algn="l"/>
              </a:tabLst>
            </a:pPr>
            <a:r>
              <a:rPr lang="iu-Cans-CA">
                <a:latin typeface="Pigiarniq Light" panose="02000303020000020004" pitchFamily="2" charset="0"/>
              </a:rPr>
              <a:t>ᑕᑯᕋᓐᓈᒐᕐᒥᑦ ᐱᔾᔪᑎᖃᖅᑐᖅ</a:t>
            </a:r>
          </a:p>
        </p:txBody>
      </p:sp>
    </p:spTree>
    <p:extLst>
      <p:ext uri="{BB962C8B-B14F-4D97-AF65-F5344CB8AC3E}">
        <p14:creationId xmlns:p14="http://schemas.microsoft.com/office/powerpoint/2010/main" val="3191147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C316-89A4-4CE6-AD7D-66DC6A67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/>
              <a:t>Status of Reviews / </a:t>
            </a:r>
            <a:r>
              <a:rPr lang="fr-CA" err="1">
                <a:latin typeface="Pigiarniq Light" panose="02000303020000020004" pitchFamily="2" charset="0"/>
              </a:rPr>
              <a:t>ᖃᓄᐃᖓᓂᖓᑕ</a:t>
            </a:r>
            <a:r>
              <a:rPr lang="fr-CA">
                <a:latin typeface="Pigiarniq Light" panose="02000303020000020004" pitchFamily="2" charset="0"/>
              </a:rPr>
              <a:t> </a:t>
            </a:r>
            <a:r>
              <a:rPr lang="fr-CA" err="1">
                <a:latin typeface="Pigiarniq Light" panose="02000303020000020004" pitchFamily="2" charset="0"/>
              </a:rPr>
              <a:t>ᕿᒥᕐᕈᔭᐅᓃᑦ</a:t>
            </a:r>
            <a:endParaRPr lang="en-CA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AFED4-1001-40DC-89E3-A3C5FAB4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00B03F-2CCF-48E9-BA43-A432A6EA02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0E56D-4E38-4950-A04F-8ADF32CC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7F122902-2709-468B-A45C-76D3FE43C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70996"/>
              </p:ext>
            </p:extLst>
          </p:nvPr>
        </p:nvGraphicFramePr>
        <p:xfrm>
          <a:off x="419100" y="727186"/>
          <a:ext cx="11288435" cy="53979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14126">
                  <a:extLst>
                    <a:ext uri="{9D8B030D-6E8A-4147-A177-3AD203B41FA5}">
                      <a16:colId xmlns:a16="http://schemas.microsoft.com/office/drawing/2014/main" val="3940412472"/>
                    </a:ext>
                  </a:extLst>
                </a:gridCol>
                <a:gridCol w="1109490">
                  <a:extLst>
                    <a:ext uri="{9D8B030D-6E8A-4147-A177-3AD203B41FA5}">
                      <a16:colId xmlns:a16="http://schemas.microsoft.com/office/drawing/2014/main" val="2171049515"/>
                    </a:ext>
                  </a:extLst>
                </a:gridCol>
                <a:gridCol w="938251">
                  <a:extLst>
                    <a:ext uri="{9D8B030D-6E8A-4147-A177-3AD203B41FA5}">
                      <a16:colId xmlns:a16="http://schemas.microsoft.com/office/drawing/2014/main" val="780182058"/>
                    </a:ext>
                  </a:extLst>
                </a:gridCol>
                <a:gridCol w="963324">
                  <a:extLst>
                    <a:ext uri="{9D8B030D-6E8A-4147-A177-3AD203B41FA5}">
                      <a16:colId xmlns:a16="http://schemas.microsoft.com/office/drawing/2014/main" val="864978409"/>
                    </a:ext>
                  </a:extLst>
                </a:gridCol>
                <a:gridCol w="1110174">
                  <a:extLst>
                    <a:ext uri="{9D8B030D-6E8A-4147-A177-3AD203B41FA5}">
                      <a16:colId xmlns:a16="http://schemas.microsoft.com/office/drawing/2014/main" val="826173970"/>
                    </a:ext>
                  </a:extLst>
                </a:gridCol>
                <a:gridCol w="2957121">
                  <a:extLst>
                    <a:ext uri="{9D8B030D-6E8A-4147-A177-3AD203B41FA5}">
                      <a16:colId xmlns:a16="http://schemas.microsoft.com/office/drawing/2014/main" val="689817489"/>
                    </a:ext>
                  </a:extLst>
                </a:gridCol>
                <a:gridCol w="3095949">
                  <a:extLst>
                    <a:ext uri="{9D8B030D-6E8A-4147-A177-3AD203B41FA5}">
                      <a16:colId xmlns:a16="http://schemas.microsoft.com/office/drawing/2014/main" val="1450411705"/>
                    </a:ext>
                  </a:extLst>
                </a:gridCol>
              </a:tblGrid>
              <a:tr h="363967">
                <a:tc>
                  <a:txBody>
                    <a:bodyPr/>
                    <a:lstStyle/>
                    <a:p>
                      <a:r>
                        <a:rPr lang="en-US" sz="1050" u="none" strike="noStrike" kern="120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n-US" sz="105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Parties</a:t>
                      </a:r>
                      <a:endParaRPr lang="en-US" sz="105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u="none" strike="noStrike" kern="1200">
                          <a:solidFill>
                            <a:schemeClr val="bg1"/>
                          </a:solidFill>
                          <a:effectLst/>
                        </a:rPr>
                        <a:t>Numbers</a:t>
                      </a:r>
                      <a:endParaRPr lang="en-US" sz="105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u="none" strike="noStrike" kern="1200" err="1">
                          <a:solidFill>
                            <a:schemeClr val="bg1"/>
                          </a:solidFill>
                          <a:effectLst/>
                        </a:rPr>
                        <a:t>Resolved</a:t>
                      </a:r>
                      <a:endParaRPr lang="en-US" sz="105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50" u="none" strike="noStrike" kern="1200" err="1">
                          <a:solidFill>
                            <a:schemeClr val="bg1"/>
                          </a:solidFill>
                          <a:effectLst/>
                        </a:rPr>
                        <a:t>Unresolved</a:t>
                      </a:r>
                      <a:r>
                        <a:rPr lang="fr-CA" sz="1050" u="none" strike="noStrike" kern="120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05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050" u="none" strike="noStrike" kern="1200" err="1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05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050" b="1" kern="1200" err="1">
                          <a:solidFill>
                            <a:schemeClr val="lt1"/>
                          </a:solidFill>
                          <a:effectLst/>
                        </a:rPr>
                        <a:t>ᐅᖃᐅᓯᑦᓴᑦ</a:t>
                      </a:r>
                      <a:endParaRPr lang="en-US" sz="1050" u="none" strike="noStrike" kern="120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24943"/>
                  </a:ext>
                </a:extLst>
              </a:tr>
              <a:tr h="515158">
                <a:tc rowSpan="1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>
                          <a:solidFill>
                            <a:schemeClr val="dk1"/>
                          </a:solidFill>
                          <a:effectLst/>
                        </a:rPr>
                        <a:t>Final Written Submission</a:t>
                      </a:r>
                    </a:p>
                    <a:p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fr-CA" sz="1200" b="1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ᑭᖑᓪᓕᖅᐹᖅ</a:t>
                      </a:r>
                      <a:r>
                        <a:rPr lang="fr-CA" sz="1200" b="1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200" b="1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ᑎᑎᕋᖅᓯᒪᔪᖅ</a:t>
                      </a:r>
                      <a:r>
                        <a:rPr lang="fr-CA" sz="1200" b="1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200" b="1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ᑐᓂᐅᑕᐅᔪᖅ</a:t>
                      </a:r>
                      <a:endParaRPr lang="en-US" sz="800" b="1" u="none" strike="noStrike" kern="1200">
                        <a:solidFill>
                          <a:srgbClr val="FF0000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KivIA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Written Submissions includes continuation of comments from Information Request and Technical Comments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ᑭᖑᓪᓕᖅᐹᖅ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ᑎᑎᕋᖅᓯᒪᔪᑦ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ᑐᓂᐅᑕᐅᔪᓂᑦ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ᐃᓚᐅᔪᑦ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ᐅᖃᐅᓯᐅᔪᓂᒃ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ᐱᖃᑦᑕᐃᓐᓇᕐᓗᑕ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ᑐᑭᓯᐅᒪᔾᔪᑎᓂᒃ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ᑐᒃᓯᕋᐅᑕᐅᔪᓂᑦ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ᐊᒻᒪᓗ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ᐱᓕᕆᐊᕐᒧᑦ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ᐅᖃᐅᓯᐅᔪᓂᑦ</a:t>
                      </a:r>
                      <a:endParaRPr lang="en-US" sz="700" u="none" strike="noStrike" kern="1200">
                        <a:solidFill>
                          <a:srgbClr val="FF0000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671726168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K-HTO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/>
                        <a:t>With the information provided, Agnico Eagle considers resolved</a:t>
                      </a:r>
                      <a:endParaRPr lang="en-US" sz="1050" i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ᑐᑭᓯᐅᒪᔾᔪᑏᑦ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ᑐᓂᔭᐅᔪᓂᑦ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ᐊᒡᓃᑯᒃᑯᑦ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ᐋᖅᑭᒃᓯᓂᕋᐃᔪᑦ</a:t>
                      </a:r>
                      <a:endParaRPr lang="en-US" sz="70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2875675227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KWB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/>
                        <a:t>With the information provided, Agnico Eagle considers resolved</a:t>
                      </a:r>
                      <a:endParaRPr lang="en-US" sz="1050" i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ᑐᑭᓯᐅᒪᔾᔪᑏᑦ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ᑐᓂᔭᐅᔪᓂᑦ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ᐊᒡᓃᑯᒃᑯᑦ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ᐋᖅᑭᒃᓯᓂᕋᐃᔪᑦ</a:t>
                      </a:r>
                      <a:endParaRPr lang="en-US" sz="70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2508343492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>
                        <a:tabLst>
                          <a:tab pos="58738" algn="l"/>
                        </a:tabLst>
                      </a:pPr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NTI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/>
                        <a:t>With the information provided, Agnico Eagle considers resolved</a:t>
                      </a:r>
                      <a:endParaRPr lang="en-US" sz="1050" i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ᑐᑭᓯᐅᒪᔾᔪᑏᑦ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ᑐᓂᔭᐅᔪᓂᑦ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ᐊᒡᓃᑯᒃᑯᑦ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ᐋᖅᑭᒃᓯᓂᕋᐃᔪᑦ</a:t>
                      </a:r>
                      <a:endParaRPr lang="en-US" sz="70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3301800159"/>
                  </a:ext>
                </a:extLst>
              </a:tr>
              <a:tr h="515158">
                <a:tc vMerge="1">
                  <a:txBody>
                    <a:bodyPr/>
                    <a:lstStyle/>
                    <a:p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CIRNAC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Written Submissions continuation of comments from Technical Comments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ᑭᖑᓪᓕᖅᐹᖅ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ᑎᑎᕋᖅᓯᒪᔪᑦ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ᑐᓂᐅᑕᐅᔪᓂᑦ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ᐅᖃᐅᓯᐅᔪᓂᒃ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ᐱᖃᑦᑕᐃᓐᓇᕐᓂᖅ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ᐊᒻᒪᓗ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ᐱᓕᕆᐊᕐᒧᑦ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ᐅᖃᐅᓯᐅᔪᑦ</a:t>
                      </a:r>
                      <a:endParaRPr lang="en-US" sz="700" u="none" strike="noStrike" kern="1200">
                        <a:solidFill>
                          <a:srgbClr val="FF0000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1514215897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ECCC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3095723356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Written Submission</a:t>
                      </a:r>
                    </a:p>
                    <a:p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DFO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34538392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i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u="none" strike="noStrike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815632453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/>
                        <a:t>With the information provided, Agnico Eagle considers resolved</a:t>
                      </a:r>
                      <a:endParaRPr lang="en-US" sz="1050" i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ᑐᑭᓯᐅᒪᔾᔪᑏᑦ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ᑐᓂᔭᐅᔪᓂᑦ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ᐊᒡᓃᑯᒃᑯᑦ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ᐋᖅᑭᒃᓯᓂᕋᐃᔪᑦ</a:t>
                      </a:r>
                      <a:endParaRPr lang="en-US" sz="70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3958146158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NRCan</a:t>
                      </a: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Pigiarniq Light" panose="02000303020000020004" pitchFamily="2" charset="0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333013765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SDFN/NDFN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50"/>
                        <a:t>With the information provided, Agnico Eagle considers resolved</a:t>
                      </a:r>
                      <a:endParaRPr lang="en-US" sz="1050" i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ᑐᑭᓯᐅᒪᔾᔪᑏᑦ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ᑐᓂᔭᐅᔪᓂᑦ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ᐊᒡᓃᑯᒃᑯᑦ</a:t>
                      </a:r>
                      <a:r>
                        <a:rPr lang="fr-CA" sz="110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0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ᐋᖅᑭᒃᓯᓂᕋᐃᔪᑦ</a:t>
                      </a:r>
                      <a:endParaRPr lang="en-US" sz="700" u="none" strike="noStrike" kern="1200">
                        <a:solidFill>
                          <a:srgbClr val="FF0000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4147583696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Pigiarniq Light" panose="02000303020000020004" pitchFamily="2" charset="0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2620069130"/>
                  </a:ext>
                </a:extLst>
              </a:tr>
              <a:tr h="363967">
                <a:tc vMerge="1"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050" b="1" u="none" strike="noStrike" kern="1200">
                          <a:solidFill>
                            <a:schemeClr val="dk1"/>
                          </a:solidFill>
                          <a:effectLst/>
                        </a:rPr>
                        <a:t>Total</a:t>
                      </a:r>
                      <a:endParaRPr lang="en-US" sz="10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u="none" strike="noStrike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extLst>
                  <a:ext uri="{0D108BD9-81ED-4DB2-BD59-A6C34878D82A}">
                    <a16:rowId xmlns:a16="http://schemas.microsoft.com/office/drawing/2014/main" val="2027476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DACBC0-66B0-4F59-8D49-4D4A43880B2F}"/>
              </a:ext>
            </a:extLst>
          </p:cNvPr>
          <p:cNvSpPr txBox="1"/>
          <p:nvPr/>
        </p:nvSpPr>
        <p:spPr>
          <a:xfrm>
            <a:off x="370542" y="6138802"/>
            <a:ext cx="271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* as of May 18, 2021</a:t>
            </a:r>
          </a:p>
          <a:p>
            <a:endParaRPr lang="en-CA" sz="1000"/>
          </a:p>
        </p:txBody>
      </p:sp>
    </p:spTree>
    <p:extLst>
      <p:ext uri="{BB962C8B-B14F-4D97-AF65-F5344CB8AC3E}">
        <p14:creationId xmlns:p14="http://schemas.microsoft.com/office/powerpoint/2010/main" val="248212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C316-89A4-4CE6-AD7D-66DC6A67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/>
              <a:t>Commitments / </a:t>
            </a:r>
            <a:r>
              <a:rPr lang="fr-CA" dirty="0" err="1">
                <a:latin typeface="Pigiarniq Light" panose="02000303020000020004" pitchFamily="2" charset="0"/>
              </a:rPr>
              <a:t>ᐱᓂᐊᕐᓃᑦ</a:t>
            </a:r>
            <a:endParaRPr lang="en-CA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AFED4-1001-40DC-89E3-A3C5FAB4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00B03F-2CCF-48E9-BA43-A432A6EA02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0E56D-4E38-4950-A04F-8ADF32CC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7F122902-2709-468B-A45C-76D3FE43C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31129"/>
              </p:ext>
            </p:extLst>
          </p:nvPr>
        </p:nvGraphicFramePr>
        <p:xfrm>
          <a:off x="419100" y="872355"/>
          <a:ext cx="11297278" cy="527397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58975">
                  <a:extLst>
                    <a:ext uri="{9D8B030D-6E8A-4147-A177-3AD203B41FA5}">
                      <a16:colId xmlns:a16="http://schemas.microsoft.com/office/drawing/2014/main" val="2171049515"/>
                    </a:ext>
                  </a:extLst>
                </a:gridCol>
                <a:gridCol w="4923692">
                  <a:extLst>
                    <a:ext uri="{9D8B030D-6E8A-4147-A177-3AD203B41FA5}">
                      <a16:colId xmlns:a16="http://schemas.microsoft.com/office/drawing/2014/main" val="689817489"/>
                    </a:ext>
                  </a:extLst>
                </a:gridCol>
                <a:gridCol w="5114611">
                  <a:extLst>
                    <a:ext uri="{9D8B030D-6E8A-4147-A177-3AD203B41FA5}">
                      <a16:colId xmlns:a16="http://schemas.microsoft.com/office/drawing/2014/main" val="1450411705"/>
                    </a:ext>
                  </a:extLst>
                </a:gridCol>
              </a:tblGrid>
              <a:tr h="4158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Theme / </a:t>
                      </a:r>
                      <a:r>
                        <a:rPr lang="fr-CA" sz="1050" b="1" kern="1200" err="1">
                          <a:solidFill>
                            <a:schemeClr val="lt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ᐱᔾᔪᑕᐅᔪᖅ</a:t>
                      </a:r>
                      <a:endParaRPr lang="en-US" sz="1050" u="none" strike="noStrike" kern="1200">
                        <a:solidFill>
                          <a:srgbClr val="FF0000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CA" sz="1050" u="none" strike="noStrike" kern="1200" err="1">
                          <a:solidFill>
                            <a:schemeClr val="bg1"/>
                          </a:solidFill>
                          <a:effectLst/>
                        </a:rPr>
                        <a:t>Commitment</a:t>
                      </a:r>
                      <a:r>
                        <a:rPr lang="fr-CA" sz="1050" u="none" strike="noStrike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CA" sz="1050" u="none" strike="noStrike" kern="1200" err="1">
                          <a:solidFill>
                            <a:schemeClr val="bg1"/>
                          </a:solidFill>
                          <a:effectLst/>
                        </a:rPr>
                        <a:t>Summary</a:t>
                      </a:r>
                      <a:r>
                        <a:rPr lang="fr-CA" sz="1050" u="none" strike="noStrike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05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CA" sz="1050" b="1" kern="1200" err="1">
                          <a:solidFill>
                            <a:schemeClr val="lt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ᐱᓂᐊᕐᓂᕐᒧᑦ</a:t>
                      </a:r>
                      <a:r>
                        <a:rPr lang="fr-CA" sz="1050" b="1" kern="1200">
                          <a:solidFill>
                            <a:schemeClr val="lt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b="1" kern="1200" err="1">
                          <a:solidFill>
                            <a:schemeClr val="lt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ᓇᐃᓈᖅᓯᒪᔪᖅ</a:t>
                      </a:r>
                      <a:endParaRPr lang="en-US" sz="1050" u="none" strike="noStrike" kern="120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524943"/>
                  </a:ext>
                </a:extLst>
              </a:tr>
              <a:tr h="1462074">
                <a:tc>
                  <a:txBody>
                    <a:bodyPr/>
                    <a:lstStyle/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Caribou</a:t>
                      </a: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u" sz="1050" u="none" strike="noStrike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ᑐᒃᑐᐃᑦ</a:t>
                      </a: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 a Terrestrial Advisory Group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Burry/cover between 80-90% of the waterline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Collaborate with GN to evaluate remote triggered camera program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open trenches during the construction phase while caribou migrating 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details on actual slide slopes following construction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Terrestrial Environment Management and Monitoring Plan following meeting with Terrestrial Advisory Group</a:t>
                      </a:r>
                    </a:p>
                    <a:p>
                      <a:pPr marL="0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None/>
                      </a:pPr>
                      <a:endParaRPr lang="en-US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ᓄᓇᒥᐅᑕᐃᑦ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ᒥᒃᓵᓄᑦ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ᐅᖃᐅᔾᔨᔨᒃᑯᑦ</a:t>
                      </a:r>
                      <a:endParaRPr lang="fr-CA" sz="1050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ᓄᓇᐅᑉ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ᐃᓗᐊᓄᐊᕐᓗᒍ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ᖄᓕᕐᓗᒍ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80-90%-ᖓ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ᐃᒪᕐᒧᑦ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ᓱᑉᓗᓕᒃ</a:t>
                      </a:r>
                      <a:endParaRPr lang="fr-CA" sz="1050" dirty="0">
                        <a:effectLst/>
                        <a:latin typeface="Pigiarniq Light" panose="0200030302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ᐱᓕᕆᖃᑎᖃᕐᓗᑎᒃ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ᓄᓇᕗᑦ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ᒐᕙᒪᒃᑯᓐᓂ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ᖃᐅᔨᓴᕐᓂᐊᕐᓗᓂ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ᐊᐅᓚᑕᐅᔪᓂᒃ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ᐊᔾᔨᓕᐅᕈᑎᐅᑉ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ᐱᓕᕆᐊᖓᓂᒃ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ᓄᓇᒥᑦ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ᐃᓗᑦᑐᖅᓯᒪᔪᖃᔾᔮᙱᑦᑐᖅ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ᓴᓇᔭᐅᕙᓪᓕᐊᑎᓪᓗᒍ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ᑐᒃᑐᐃᑦ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ᐊᒥᕐᕋᐃᑦ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ᑕᒪᐅᓈᖅᑎᓪᓗᒋᑦ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ᓇᓗᓇᐃᔭᖅᓯᒪᔪᓂᒃ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ᑐᓂᓯᓗᓂ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ᐅᕕᖓᓂᐅᔪᑦ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ᒥᒃᓵᓄᑦ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ᓴᓇᔭᐅᕌᓂᒃᑎᓪᓗᒍ</a:t>
                      </a:r>
                      <a:endParaRPr lang="fr-CA" sz="1050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ᐅᑉᓗᒥᒨᓕᖅᑐᕐᓗᒍ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ᓄᓇᒥᐅᑕᓂᒃ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ᐊᐅᓚᑦᑎᓂᖅ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ᐊᒻᒪᓗ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ᖃᐅᔨᓴᐃᓂᕐᒧᑦ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ᐸᕐᓇᐅᑎ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ᑲᑎᒪᖃᑎᒋᖅᑳᕐᓗᒋᑦ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ᓄᓇᒥᐅᑕᐃᑦ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ᒥᒃᓵᓄᑦ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ᐅᖃᐅᔾᔨᔨᒃᑯᑦ</a:t>
                      </a:r>
                      <a:endParaRPr lang="fr-CA" sz="1050" dirty="0">
                        <a:effectLst/>
                        <a:latin typeface="Pigiarniq Light" panose="0200030302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726168"/>
                  </a:ext>
                </a:extLst>
              </a:tr>
              <a:tr h="1061036">
                <a:tc>
                  <a:txBody>
                    <a:bodyPr/>
                    <a:lstStyle/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Marine Environment</a:t>
                      </a: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u-Cans-CA" sz="1050" b="0" i="0" u="none" strike="noStrike" cap="all">
                          <a:solidFill>
                            <a:srgbClr val="000000"/>
                          </a:solidFill>
                          <a:effectLst/>
                          <a:latin typeface="Pigiarniq Light"/>
                        </a:rPr>
                        <a:t>ᑕᕆᐅᕐᒥᐅᑕᐃᑦ ᐊᕙᑎᖓ</a:t>
                      </a:r>
                      <a:r>
                        <a:rPr lang="iu-Cans-CA" sz="1050" b="0" i="0">
                          <a:solidFill>
                            <a:srgbClr val="000000"/>
                          </a:solidFill>
                          <a:effectLst/>
                          <a:latin typeface="Pigiarniq Light"/>
                        </a:rPr>
                        <a:t>​</a:t>
                      </a:r>
                      <a:endParaRPr lang="en-US" sz="1050" b="0" i="0">
                        <a:solidFill>
                          <a:srgbClr val="000000"/>
                        </a:solidFill>
                        <a:effectLst/>
                        <a:latin typeface="Pigiarniq Light"/>
                      </a:endParaRP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050" b="0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 shellfish monitoring as part of Community-based Monitoring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 validation monitoring post discharge during the first 3 years of the waterline operation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endParaRPr lang="en-US" sz="105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ᐃᓚᐅᓗᒋᑦ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ᐅᕕᓗᕋᓗᖕᓂᑦ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ᖃᐅᔨᓴᐃᓂᖅ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ᐃᓚᒋᔭᐅᓗᓂ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ᓄᓇᓕᖕᒥᑦ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ᖃᐅᔨᓴᐃᓂᕐᒧᑦ</a:t>
                      </a:r>
                      <a:endParaRPr lang="fr-CA" sz="1050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ᓇᓗᓇᐃᔭᐃᓂᕐᒧᑦ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ᖃᐅᔨᓴᐃᓗᓂ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ᑯᕕᑎᑦᑎᓂᖄᓂᒃᑎᓪᓗᒍ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ᓯᕗᓪᓕᖅᐹᑦ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ᐱᖓᓱᑦ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ᐅᑭᐅᓂᑦ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ᐃᒪᕐᒧᑦ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ᓱᑉᓗᓕᒃ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ᐊᐅᓛᓕᖅᑎᓪᓗᒍ</a:t>
                      </a: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/>
                </a:tc>
                <a:extLst>
                  <a:ext uri="{0D108BD9-81ED-4DB2-BD59-A6C34878D82A}">
                    <a16:rowId xmlns:a16="http://schemas.microsoft.com/office/drawing/2014/main" val="2875675227"/>
                  </a:ext>
                </a:extLst>
              </a:tr>
              <a:tr h="1224422">
                <a:tc>
                  <a:txBody>
                    <a:bodyPr/>
                    <a:lstStyle/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Traditional Land Use</a:t>
                      </a: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u" sz="1050" b="0" i="0" u="none" strike="noStrike" cap="all">
                          <a:solidFill>
                            <a:srgbClr val="000000"/>
                          </a:solidFill>
                          <a:effectLst/>
                          <a:latin typeface="Pigiarniq Light" panose="02000303020000020004" pitchFamily="2" charset="0"/>
                        </a:rPr>
                        <a:t>ᐱᖅᑯᓯᒃᑯᑦ ᓄᓇᒥᒃ ᐊᑐᖃᑦᑕᕐᓂᖅ ᐊᒻᒪᓗ ᐱᕝᕕᐅᖃᑦᑕᖅᑐᓂᒃ </a:t>
                      </a:r>
                      <a:endParaRPr lang="en-US" sz="1050" b="0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the traditional land use crossings on maps (regarding the location and size of motorized crossings), on an annual basis and using IQ – Traditional Knowledge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Route waterline on the east side of the rock outcrop in the area of Apache Pass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markers on the waterline for winter ID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endParaRPr lang="en-US" sz="105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ᕿᒥᕐᕈᓗᒍ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ᐱᖅᑯᓯᑐᖃᕆᔭᐅᔪᖅ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ᐊᑐᖅᑕᐅᓂᖓ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ᓄᓇᒥᒃ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ᐃᑳᕐᕖᑦ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ᓄᓇᙳᐊᓃᑦᑐᑦ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ᐱᔾᔪᑎᖃᖅᑐᑦ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ᐃᓂᐅᔪᒥᑦ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ᐊᒻᒪᓗ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ᐊᖏᓂᖏᑦ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ᐃᑯᒪᓅᖅᑐᑦ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ᐃᑳᕐᕖᑦ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ᐊᕐᕌᒍᑕᒫᒃᑯᑦ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ᐊᒻᒪᓗ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ᐊᑐᕐᓗᒍ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ᐃᓄᐃᑦ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ᖃᐅᔨᒪᔭᑐᖃᖏᑦ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ᐱᖅᑯᓯᒃᑯᑦ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ᖃᐅᔨᒪᓂᕆᔭᐅᔪᑦ</a:t>
                      </a:r>
                      <a:endParaRPr lang="fr-CA" sz="1050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ᐃᒪᕐᒧᑦ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ᓱᑉᓗᓕᒃ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ᑲᓇᖕᓇᖓᒎᖅᑎᓪᓗᒍ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ᐅᔭᕋᖃᐅᕐᓂᐅᑉ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ᖃᓂᑕᖓᓂᑦ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ᐊᐹᑦᓯ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ᐹᔅ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(Apache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Pass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ᐅᑭᐅᒃᑯᑦ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ᓇᓗᓇᐃᒃᑯᑦᑎᖅᓯᓗᓂ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ᐃᒪᕐᒧᑦ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ᓱᑉᓗᓕᖕᒥᑦ</a:t>
                      </a: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/>
                </a:tc>
                <a:extLst>
                  <a:ext uri="{0D108BD9-81ED-4DB2-BD59-A6C34878D82A}">
                    <a16:rowId xmlns:a16="http://schemas.microsoft.com/office/drawing/2014/main" val="2508343492"/>
                  </a:ext>
                </a:extLst>
              </a:tr>
              <a:tr h="1110547">
                <a:tc>
                  <a:txBody>
                    <a:bodyPr/>
                    <a:lstStyle/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8738" algn="l"/>
                        </a:tabLst>
                      </a:pPr>
                      <a:r>
                        <a:rPr lang="en-US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Waterline Operations </a:t>
                      </a: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8738" algn="l"/>
                        </a:tabLst>
                      </a:pPr>
                      <a:endParaRPr lang="en-US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8738" indent="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8738" algn="l"/>
                        </a:tabLst>
                      </a:pP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ᓱᑉᓗᓕᒃ</a:t>
                      </a:r>
                      <a:r>
                        <a:rPr lang="fr-CA" sz="1050" kern="120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ᐊᑐᖅᑕᐅᓂᖓ</a:t>
                      </a:r>
                      <a:endParaRPr lang="en-US" sz="1050" u="none" strike="noStrike" kern="1200">
                        <a:solidFill>
                          <a:srgbClr val="FF0000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 anchor="ctr"/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the waterline prior to each discharge season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Long-term monitoring study that will inform adaptive management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Management Plans to include the operation of the waterline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a leak detection system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r>
                        <a:rPr lang="en-US" sz="105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toll-free number to report problems</a:t>
                      </a:r>
                    </a:p>
                    <a:p>
                      <a:pPr marL="171450" indent="-171450" algn="l" fontAlgn="b">
                        <a:spcBef>
                          <a:spcPts val="100"/>
                        </a:spcBef>
                        <a:spcAft>
                          <a:spcPts val="100"/>
                        </a:spcAft>
                        <a:buFontTx/>
                        <a:buChar char="-"/>
                      </a:pPr>
                      <a:endParaRPr lang="en-US" sz="105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22" marR="6622" marT="6622" marB="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ᐆᒃᑐᕋᕐᓗᒍ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ᐃᒪᕐᒧᑦ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ᓱᑉᓗᓕᒃ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ᑯᕕᑎᑦᑎᓂᐊᓵᖅᑎᓪᓗᒋᑦ</a:t>
                      </a:r>
                      <a:endParaRPr lang="fr-CA" sz="1050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ᐊᑯᓂᐅᔪᒥᑦ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ᖃᐅᔨᓴᐃᓂᕐᒧᑦ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ᖃᐅᔨᓴᐃᓂᖃᕐᓗᓂ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ᐃᑲᔪᕐᓂᐊᖅᑐᖅ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ᐊᑐᓕᖅᑎᑦᑎᓂᕐᒧᑦ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ᐊᐅᓚᑦᑎᓂᕐᒥᑦ</a:t>
                      </a:r>
                      <a:endParaRPr lang="fr-CA" sz="1050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ᐅᑉᓗᒥᒨᓕᖅᑐᕐᓗᒋᑦ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ᐊᐅᓚᑦᑎᓂᕐᒧᑦ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ᐸᕐᓇᐅᑏᑦ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ᐃᓚᐅᑎᓐᓂᐊᕐᓗᒍ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ᐊᐅᓛᖅᑎᑕᐅᓂᖓ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ᐃᒪᕐᒧᑦ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ᓱᑉᓗᓕᒃ</a:t>
                      </a:r>
                      <a:endParaRPr lang="fr-CA" sz="1050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ᐃᓕᓯᓗᓂ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ᑯᕕᔪᖃᓕᖅᐸᑦ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ᖃᐅᔨᔾᔪᑎᒥᑦ</a:t>
                      </a:r>
                      <a:endParaRPr lang="fr-CA" sz="1050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ᐊᑭᖃᙱᑦᑐᒥᑦ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ᐅᖃᓘᑎᖃᖅᑎᑦᑎᓗᓂ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ᓈᒻᒪᙱᑦᑐᓂᒃ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ᖃᐅᔨᔭᐅᔪᖃᖅᐸᑦ</a:t>
                      </a:r>
                      <a:r>
                        <a:rPr lang="fr-CA" sz="1050" kern="1200" dirty="0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050" kern="1200" dirty="0" err="1">
                          <a:solidFill>
                            <a:schemeClr val="dk1"/>
                          </a:solidFill>
                          <a:effectLst/>
                          <a:latin typeface="Pigiarniq Light" panose="02000303020000020004" pitchFamily="2" charset="0"/>
                          <a:ea typeface="+mn-ea"/>
                          <a:cs typeface="+mn-cs"/>
                        </a:rPr>
                        <a:t>ᐅᖃᐅᓯᕆᔪᖕᓇᕐᓂᐊᕐᓗᒋᑦ</a:t>
                      </a:r>
                      <a:endParaRPr lang="en-US" sz="1050" u="none" strike="noStrike" kern="1200" dirty="0">
                        <a:solidFill>
                          <a:schemeClr val="dk1"/>
                        </a:solidFill>
                        <a:effectLst/>
                        <a:latin typeface="Pigiarniq Light" panose="02000303020000020004" pitchFamily="2" charset="0"/>
                        <a:ea typeface="+mn-ea"/>
                        <a:cs typeface="+mn-cs"/>
                      </a:endParaRPr>
                    </a:p>
                  </a:txBody>
                  <a:tcPr marL="6622" marR="6622" marT="6622" marB="0"/>
                </a:tc>
                <a:extLst>
                  <a:ext uri="{0D108BD9-81ED-4DB2-BD59-A6C34878D82A}">
                    <a16:rowId xmlns:a16="http://schemas.microsoft.com/office/drawing/2014/main" val="330180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44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3F140-D17F-4A30-8578-4BE0D69A25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7230" y="206293"/>
            <a:ext cx="4958080" cy="3356929"/>
          </a:xfrm>
        </p:spPr>
        <p:txBody>
          <a:bodyPr>
            <a:noAutofit/>
          </a:bodyPr>
          <a:lstStyle/>
          <a:p>
            <a:r>
              <a:rPr lang="en-US" sz="2400" b="1" err="1"/>
              <a:t>Ma’tna</a:t>
            </a:r>
            <a:r>
              <a:rPr lang="en-US" sz="2400" b="1"/>
              <a:t>;  Thank You; </a:t>
            </a:r>
            <a:r>
              <a:rPr lang="iu-Cans-CA" sz="2400" b="1"/>
              <a:t>ᖁᔭᓐᓇᒦᒃ</a:t>
            </a:r>
            <a:endParaRPr lang="en-CA" sz="2400" b="1"/>
          </a:p>
        </p:txBody>
      </p:sp>
    </p:spTree>
    <p:extLst>
      <p:ext uri="{BB962C8B-B14F-4D97-AF65-F5344CB8AC3E}">
        <p14:creationId xmlns:p14="http://schemas.microsoft.com/office/powerpoint/2010/main" val="63070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F8C5A0D-FE56-4F6E-AA0B-FB67E0283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3560" y="2096002"/>
            <a:ext cx="667024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/>
              <a:t>Project Overview</a:t>
            </a:r>
          </a:p>
          <a:p>
            <a:pPr marL="0" indent="0">
              <a:buNone/>
            </a:pPr>
            <a:endParaRPr lang="en-US" sz="4000" b="1"/>
          </a:p>
          <a:p>
            <a:pPr marL="0" indent="0">
              <a:buNone/>
            </a:pPr>
            <a:r>
              <a:rPr lang="fr-CA" sz="4000" b="1" err="1">
                <a:latin typeface="Pigiarniq Light" panose="02000303020000020004" pitchFamily="2" charset="0"/>
              </a:rPr>
              <a:t>ᕿᒥᕐᕈᓂᖅ</a:t>
            </a:r>
            <a:r>
              <a:rPr lang="fr-CA" sz="4000" b="1">
                <a:latin typeface="Pigiarniq Light" panose="02000303020000020004" pitchFamily="2" charset="0"/>
              </a:rPr>
              <a:t> </a:t>
            </a:r>
            <a:r>
              <a:rPr lang="fr-CA" sz="4000" b="1" err="1">
                <a:latin typeface="Pigiarniq Light" panose="02000303020000020004" pitchFamily="2" charset="0"/>
              </a:rPr>
              <a:t>ᐱᓕᕆᐊᒥᑦ</a:t>
            </a:r>
            <a:endParaRPr lang="en-CA" sz="4000" b="1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6393C-4003-40E6-9795-2EFEC507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9CFAD-3130-4992-8182-7BE8A46CCC68}"/>
              </a:ext>
            </a:extLst>
          </p:cNvPr>
          <p:cNvSpPr txBox="1">
            <a:spLocks/>
          </p:cNvSpPr>
          <p:nvPr/>
        </p:nvSpPr>
        <p:spPr>
          <a:xfrm>
            <a:off x="9764058" y="62836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B600B03F-2CCF-48E9-BA43-A432A6EA028D}" type="slidenum">
              <a:rPr lang="en-US" sz="1200" smtClean="0"/>
              <a:pPr marL="0" indent="0" algn="r">
                <a:buNone/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476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CD05-6D52-4231-A2BE-089994FD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Waterline Project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2709-22A0-4655-93F3-C5AB6A3A39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101" y="1110490"/>
            <a:ext cx="5412740" cy="2318509"/>
          </a:xfrm>
        </p:spPr>
        <p:txBody>
          <a:bodyPr>
            <a:normAutofit/>
          </a:bodyPr>
          <a:lstStyle/>
          <a:p>
            <a:r>
              <a:rPr lang="en-US" sz="1400"/>
              <a:t>The waterline project is an amendment to the Meliadine project approved in 2018 </a:t>
            </a:r>
          </a:p>
          <a:p>
            <a:r>
              <a:rPr lang="en-US" sz="1400"/>
              <a:t>A 34-kilometer waterline from Meliadine to Itivia is proposed</a:t>
            </a:r>
          </a:p>
          <a:p>
            <a:r>
              <a:rPr lang="en-US" sz="1400"/>
              <a:t> 2 x 16-inch-high density polyethylene (HDPE, a type of plastic) lines</a:t>
            </a:r>
          </a:p>
          <a:p>
            <a:r>
              <a:rPr lang="en-US" sz="1400"/>
              <a:t>The amount of water being released into Melvin Bay would increase from 800 – 1,600 m</a:t>
            </a:r>
            <a:r>
              <a:rPr lang="en-US" sz="1400" baseline="30000"/>
              <a:t>3</a:t>
            </a:r>
            <a:r>
              <a:rPr lang="en-US" sz="1400"/>
              <a:t> per day to 6,000 - 12,000 m</a:t>
            </a:r>
            <a:r>
              <a:rPr lang="en-US" sz="1400" baseline="30000"/>
              <a:t>3</a:t>
            </a:r>
            <a:r>
              <a:rPr lang="en-US" sz="1400"/>
              <a:t> per day (around 1.6 - 3.2 million US gallons per day), and the alternative up to 20,000 m</a:t>
            </a:r>
            <a:r>
              <a:rPr lang="en-US" sz="1400" baseline="30000"/>
              <a:t>3</a:t>
            </a:r>
            <a:r>
              <a:rPr lang="en-US" sz="1400"/>
              <a:t> per day</a:t>
            </a:r>
            <a:endParaRPr lang="en-CA" sz="1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6ED35-1FB1-4AA4-833E-28CD766AC5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0141" y="1110491"/>
            <a:ext cx="5412740" cy="2284030"/>
          </a:xfrm>
        </p:spPr>
        <p:txBody>
          <a:bodyPr>
            <a:normAutofit/>
          </a:bodyPr>
          <a:lstStyle/>
          <a:p>
            <a:r>
              <a:rPr lang="iu-Cans-CA" sz="1400"/>
              <a:t>ᓱᑉᓗᓕᖕᒧᑦ ᐱᓕᕆᐊᖅ ᐋᖅᑭᒋᐊᖅᓯᓂᐅᔪᖅ ᑕᓯᕐᔪᐊᕐᒥᑦ ᐱᓕᕆᐊᕐᒧᑦ ᓈᒻᒪᒋᔭᐅᓚᐅᖅᑐᖅ 2018-ᒥᑦ. </a:t>
            </a:r>
          </a:p>
          <a:p>
            <a:r>
              <a:rPr lang="iu-Cans-CA" sz="1400"/>
              <a:t>34-ᓂᒃ ᑭᓛᒥᑕᓂᒃ ᑕᑭᑎᒋᔪᖅ ᓱᑉᓗᓕᒃ ᑕᓯᕐᔪᐊᕐᒥᙶᖅᑐᖅ ᐃᑎᕕᐊᓄᙵᐅᔪᖅ ᑐᒃᓯᕋᐅᑕᐅᔪᖅ.</a:t>
            </a:r>
          </a:p>
          <a:p>
            <a:r>
              <a:rPr lang="iu-Cans-CA" sz="1400"/>
              <a:t> 2 </a:t>
            </a:r>
            <a:r>
              <a:rPr lang="en-CA" sz="1400"/>
              <a:t>x 16 </a:t>
            </a:r>
            <a:r>
              <a:rPr lang="iu-Cans-CA" sz="1400"/>
              <a:t>ᐃᓐᓯᓂᒃ ᖁᑦᑎᖕᓂᓕᒃ ᓴᙱᔪᖅ ᐊᐅᒃᑕᔫᕐᒥᑦ ᓱᑉᓗᓖᑦ</a:t>
            </a:r>
          </a:p>
          <a:p>
            <a:r>
              <a:rPr lang="iu-Cans-CA" sz="1400"/>
              <a:t>ᐃᒪᖅ ᑯᕕᑎᑕᐅᔪᖅ ᐃᑎᕕᐊᓄᑦ ᐊᖏᒡᓕᒋᐊᕋᔭᖅᑐᖅ 800 – 1,600 </a:t>
            </a:r>
            <a:r>
              <a:rPr lang="en-CA" sz="1400"/>
              <a:t>m3 </a:t>
            </a:r>
            <a:r>
              <a:rPr lang="iu-Cans-CA" sz="1400"/>
              <a:t>ᖃᐅᑕᒫᑦ 6,000 - 12,000 </a:t>
            </a:r>
            <a:r>
              <a:rPr lang="en-CA" sz="1400"/>
              <a:t>m3 </a:t>
            </a:r>
            <a:r>
              <a:rPr lang="iu-Cans-CA" sz="1400"/>
              <a:t>ᖃᐅᑕᒫᒧᑦ (1.6 - 3.2 ᒥᓕᔭᓐ ᒑᓚᓐᓗᐊᒃᑦ ᐅᑉᓗᑕᒫᑦ), ᐊᒻᒪᓗ ᐊᓯᐊᒍᖔᖅ ᑎᑭᓪᓗᒍ 20,000 </a:t>
            </a:r>
            <a:r>
              <a:rPr lang="en-CA" sz="1400"/>
              <a:t>m3 </a:t>
            </a:r>
            <a:r>
              <a:rPr lang="iu-Cans-CA" sz="1400"/>
              <a:t>ᖃᐅᑕᒫᑦ</a:t>
            </a:r>
          </a:p>
          <a:p>
            <a:endParaRPr lang="en-CA" sz="1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E7D33-1299-4385-B0DF-2B8C67BBB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00B03F-2CCF-48E9-BA43-A432A6EA02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FF3D2-F0A2-4F17-89FB-BD1ECC165D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Agnico Eagle | </a:t>
            </a:r>
            <a:r>
              <a:rPr lang="en-CA"/>
              <a:t>Saline Effluent Discharge – Final Hearing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DAA931-0C85-46CD-9D9C-8BC81392A4F4}"/>
              </a:ext>
            </a:extLst>
          </p:cNvPr>
          <p:cNvSpPr txBox="1">
            <a:spLocks/>
          </p:cNvSpPr>
          <p:nvPr/>
        </p:nvSpPr>
        <p:spPr>
          <a:xfrm>
            <a:off x="6096000" y="207611"/>
            <a:ext cx="4615543" cy="59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u">
                <a:latin typeface="Pigiarniq Light" panose="02000303020000020004" pitchFamily="2" charset="0"/>
              </a:rPr>
              <a:t>ᓱᑉᓗᓕᖕᒧᑦ ᐱᓕᕆᐊᖅ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9AB21-52B3-4D50-8F8E-FDBAE7DB2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4" b="16040"/>
          <a:stretch/>
        </p:blipFill>
        <p:spPr>
          <a:xfrm>
            <a:off x="1943402" y="3302212"/>
            <a:ext cx="9475737" cy="33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7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B632-9CC2-43D5-97AE-00FDAEB2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Waterline Project / </a:t>
            </a:r>
            <a:r>
              <a:rPr lang="iu">
                <a:latin typeface="Pigiarniq Light" panose="02000303020000020004" pitchFamily="2" charset="0"/>
              </a:rPr>
              <a:t>ᓱᑉᓗᓕᖕᒧᑦ ᐱᓕᕆᐊᖅ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9603-17BD-44A2-841A-B65ACAFCC6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100" y="1110489"/>
            <a:ext cx="3619499" cy="5610985"/>
          </a:xfrm>
        </p:spPr>
        <p:txBody>
          <a:bodyPr>
            <a:normAutofit/>
          </a:bodyPr>
          <a:lstStyle/>
          <a:p>
            <a:pPr marL="360363" indent="-360363" rtl="0"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</a:rPr>
              <a:t>Without a waterline, traffic on the road will increase to 150-300 trucks a day from the current 20 to 40 trucks</a:t>
            </a:r>
          </a:p>
          <a:p>
            <a:pPr marL="360363" indent="-360363" rtl="0">
              <a:buSzPts val="1800"/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</a:rPr>
              <a:t>A waterline is better for the environment and safety than adding more trucks on the road</a:t>
            </a:r>
          </a:p>
          <a:p>
            <a:pPr marL="360363" indent="-360363" rtl="0">
              <a:buSzPts val="1800"/>
              <a:buFont typeface="Arial" panose="020B0604020202020204" pitchFamily="34" charset="0"/>
              <a:buChar char="•"/>
            </a:pPr>
            <a:endParaRPr lang="en-CA" sz="1800"/>
          </a:p>
          <a:p>
            <a:pPr marL="360363" indent="-360363" rtl="0">
              <a:buFont typeface="Arial" panose="020B0604020202020204" pitchFamily="34" charset="0"/>
              <a:buChar char="•"/>
            </a:pPr>
            <a:r>
              <a:rPr lang="iu" sz="1800">
                <a:solidFill>
                  <a:schemeClr val="tx1"/>
                </a:solidFill>
                <a:latin typeface="Pigiarniq Light" panose="02000303020000020004" pitchFamily="2" charset="0"/>
              </a:rPr>
              <a:t>ᓱᑉᓗᓕᖃᙱᓪᓗᓂ, ᐃᖏᕐᕋᔭᒃᑐᑦ ᐊᑉᖁᑎᒥᑦ ᐊᒥᓱᙳᕆᐊᕋᔭᖅᑐᑦ 150-300-ᓄᑦ ᓄᓇᒃᑰᕈᑏᑦ ᖃᐅᑕᒫᒃᑯᑦ 20-ᓂᒃ 40-ᓄᑦ ᓄᓇᒃᑰᕈᑎᓂᑦ</a:t>
            </a:r>
          </a:p>
          <a:p>
            <a:pPr marL="360363" indent="-360363" rtl="0">
              <a:buFont typeface="Arial" panose="020B0604020202020204" pitchFamily="34" charset="0"/>
              <a:buChar char="•"/>
            </a:pPr>
            <a:r>
              <a:rPr lang="iu" sz="1800">
                <a:solidFill>
                  <a:schemeClr val="tx1"/>
                </a:solidFill>
                <a:latin typeface="Pigiarniq Light" panose="02000303020000020004" pitchFamily="2" charset="0"/>
              </a:rPr>
              <a:t>ᓱᑉᓗᓕᒃ ᐱᐅᓂᖅᓴᐅᔪᖅ ᐊᕙᑎᒧᑦ ᐊᒻᒪᓗ ᐅᓗᕆᐊᓇᖅᑐᖃᙱᑎᑦᑎᓂᕐᒧᑦ ᐊᒥᓱᙳᕆᐊᕐᓗᒋᐅᖓᓂᑦ ᐊᑉᖁᑎᒦᓐᓂᐊᖅᑐᑦ ᓄᓇᒃᑰᕈᑏᑦ</a:t>
            </a:r>
          </a:p>
          <a:p>
            <a:pPr rtl="0">
              <a:buSzPts val="1800"/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06C1C-CCD7-40C6-AA65-297BE72F0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00B03F-2CCF-48E9-BA43-A432A6EA02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096F7-D971-45C7-B3C3-F7585E19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Agnico Eagle | Saline Effluent Discharge – Final Hearing</a:t>
            </a:r>
          </a:p>
        </p:txBody>
      </p:sp>
      <p:pic>
        <p:nvPicPr>
          <p:cNvPr id="10" name="Picture 9" descr="A picture containing text, car, gun, projector&#10;&#10;Description automatically generated">
            <a:extLst>
              <a:ext uri="{FF2B5EF4-FFF2-40B4-BE49-F238E27FC236}">
                <a16:creationId xmlns:a16="http://schemas.microsoft.com/office/drawing/2014/main" id="{8B929BD5-8A45-4E18-AA9F-00182F61F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1635"/>
            <a:ext cx="959039" cy="1538725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BF400381-1BA8-4449-877B-E4CE7FE20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70" y="1093880"/>
            <a:ext cx="3656575" cy="45000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B39DF6-ED02-47A5-8449-C7F68B08B2A0}"/>
              </a:ext>
            </a:extLst>
          </p:cNvPr>
          <p:cNvGrpSpPr/>
          <p:nvPr/>
        </p:nvGrpSpPr>
        <p:grpSpPr>
          <a:xfrm>
            <a:off x="4454134" y="2343907"/>
            <a:ext cx="1116234" cy="790934"/>
            <a:chOff x="1182029" y="4962293"/>
            <a:chExt cx="1471961" cy="88094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5F87E3-2A11-40AA-A481-6243BC02CD2D}"/>
                </a:ext>
              </a:extLst>
            </p:cNvPr>
            <p:cNvGrpSpPr/>
            <p:nvPr/>
          </p:nvGrpSpPr>
          <p:grpSpPr>
            <a:xfrm>
              <a:off x="1349299" y="5223674"/>
              <a:ext cx="1137649" cy="429779"/>
              <a:chOff x="1349299" y="5223674"/>
              <a:chExt cx="1137649" cy="429779"/>
            </a:xfrm>
          </p:grpSpPr>
          <p:pic>
            <p:nvPicPr>
              <p:cNvPr id="15" name="Picture 1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5F87CF1-8541-40FE-9222-99C3D46E2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9299" y="5223674"/>
                <a:ext cx="1137649" cy="42977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E89941-742F-4AE1-B474-D8C90CBF84A6}"/>
                  </a:ext>
                </a:extLst>
              </p:cNvPr>
              <p:cNvSpPr txBox="1"/>
              <p:nvPr/>
            </p:nvSpPr>
            <p:spPr>
              <a:xfrm>
                <a:off x="1881328" y="5239682"/>
                <a:ext cx="605620" cy="291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>
                    <a:solidFill>
                      <a:schemeClr val="bg1"/>
                    </a:solidFill>
                  </a:rPr>
                  <a:t>x10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1B4089-41E0-4BE6-969D-6698563D84CE}"/>
                </a:ext>
              </a:extLst>
            </p:cNvPr>
            <p:cNvSpPr/>
            <p:nvPr/>
          </p:nvSpPr>
          <p:spPr>
            <a:xfrm>
              <a:off x="1182029" y="4962293"/>
              <a:ext cx="1471961" cy="880946"/>
            </a:xfrm>
            <a:prstGeom prst="rect">
              <a:avLst/>
            </a:prstGeom>
            <a:noFill/>
            <a:ln>
              <a:solidFill>
                <a:srgbClr val="0033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A12C434-6AC2-46AF-B7CF-E130299EC1A6}"/>
              </a:ext>
            </a:extLst>
          </p:cNvPr>
          <p:cNvSpPr txBox="1"/>
          <p:nvPr/>
        </p:nvSpPr>
        <p:spPr>
          <a:xfrm>
            <a:off x="5570368" y="3715418"/>
            <a:ext cx="201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u" sz="900">
                <a:solidFill>
                  <a:schemeClr val="accent4">
                    <a:lumMod val="60000"/>
                    <a:lumOff val="40000"/>
                  </a:schemeClr>
                </a:solidFill>
                <a:latin typeface="Pigiarniq Light" panose="02000303020000020004" pitchFamily="2" charset="0"/>
              </a:rPr>
              <a:t>20-ᓂᒃ 40-ᓄᑦ ᓄᓇᒃᑰᕈᑏᑦ ᖃᐅᑕᓄᓇᒃᑰᕈᑏᑦ ᐊᑐᖅᑕᐅᔭᕆᐊᖃᖅᑐᑦ ᖃᐅᑕᒫᒃᑯᑦ ᒫᓐᓇ ᓈᒻᒪᒋᔭᐅᔪᖅ ᐊᒡᔭᖅᑕᐅᓂᐊᕐᓗᓂ ᐃᒪᖅ</a:t>
            </a:r>
            <a:endParaRPr lang="en-US" sz="9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80FACC-92DD-462C-B293-012091535A2C}"/>
              </a:ext>
            </a:extLst>
          </p:cNvPr>
          <p:cNvSpPr txBox="1"/>
          <p:nvPr/>
        </p:nvSpPr>
        <p:spPr>
          <a:xfrm>
            <a:off x="8145633" y="5684858"/>
            <a:ext cx="29370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u" sz="900">
                <a:solidFill>
                  <a:schemeClr val="accent4">
                    <a:lumMod val="60000"/>
                    <a:lumOff val="40000"/>
                  </a:schemeClr>
                </a:solidFill>
                <a:latin typeface="Pigiarniq Light" panose="02000303020000020004" pitchFamily="2" charset="0"/>
              </a:rPr>
              <a:t>ᓄᓇᒃᑰᕈᑏᑦ ᐊᑐᖅᑕᐅᔭᕆᐊᖃᖅᑐᑦ ᖃᐅᑕᒫᒃᑯᑦ ᐊᒡᔭᖅᑕᐅᓂᐊᕐᓗᓂ ᐃᒪᖅ</a:t>
            </a:r>
          </a:p>
          <a:p>
            <a:pPr algn="ctr" rtl="0"/>
            <a:r>
              <a:rPr lang="iu" sz="900">
                <a:solidFill>
                  <a:schemeClr val="accent4">
                    <a:lumMod val="60000"/>
                    <a:lumOff val="40000"/>
                  </a:schemeClr>
                </a:solidFill>
                <a:latin typeface="Pigiarniq Light" panose="02000303020000020004" pitchFamily="2" charset="0"/>
              </a:rPr>
              <a:t>150-300 ᓄᓇᒃᑰᕈᑏᑦ ᖃᐅᑕᒫᒃᑯᑦ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52ED03-F57E-4025-B72E-CB7FC614874D}"/>
              </a:ext>
            </a:extLst>
          </p:cNvPr>
          <p:cNvSpPr txBox="1"/>
          <p:nvPr/>
        </p:nvSpPr>
        <p:spPr>
          <a:xfrm>
            <a:off x="5629184" y="1418746"/>
            <a:ext cx="2010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4">
                    <a:lumMod val="60000"/>
                    <a:lumOff val="40000"/>
                  </a:schemeClr>
                </a:solidFill>
              </a:rPr>
              <a:t>Trucks required per day to transport current approved amount of water</a:t>
            </a:r>
          </a:p>
          <a:p>
            <a:pPr algn="ctr"/>
            <a:r>
              <a:rPr lang="en-US" sz="900">
                <a:solidFill>
                  <a:schemeClr val="accent4">
                    <a:lumMod val="60000"/>
                    <a:lumOff val="40000"/>
                  </a:schemeClr>
                </a:solidFill>
              </a:rPr>
              <a:t>20 to 40 trucks per 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DF76F-A1D6-47E6-A444-CA7A09BC4D76}"/>
              </a:ext>
            </a:extLst>
          </p:cNvPr>
          <p:cNvSpPr txBox="1"/>
          <p:nvPr/>
        </p:nvSpPr>
        <p:spPr>
          <a:xfrm>
            <a:off x="7954488" y="515834"/>
            <a:ext cx="2838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chemeClr val="accent4">
                    <a:lumMod val="60000"/>
                    <a:lumOff val="40000"/>
                  </a:schemeClr>
                </a:solidFill>
              </a:rPr>
              <a:t>Trucks required per day to transport increased amount of water</a:t>
            </a:r>
          </a:p>
          <a:p>
            <a:pPr algn="ctr"/>
            <a:r>
              <a:rPr lang="en-US" sz="900">
                <a:solidFill>
                  <a:schemeClr val="accent4">
                    <a:lumMod val="60000"/>
                    <a:lumOff val="40000"/>
                  </a:schemeClr>
                </a:solidFill>
              </a:rPr>
              <a:t>150 to 300 trucks per day</a:t>
            </a:r>
            <a:endParaRPr lang="iu" sz="900">
              <a:solidFill>
                <a:schemeClr val="accent4">
                  <a:lumMod val="60000"/>
                  <a:lumOff val="40000"/>
                </a:schemeClr>
              </a:solidFill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7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5D07-1E1C-47D6-A24C-EC2C68BE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713" y="3807138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u" sz="3500" b="1">
                <a:latin typeface="Pigiarniq Light" panose="02000303020000020004" pitchFamily="2" charset="0"/>
                <a:ea typeface="+mj-lt"/>
                <a:cs typeface="+mj-lt"/>
              </a:rPr>
              <a:t>ᑕᒡᕙᓪᓗᐊᕕᐅᔮᖅᖢᒍ ᑕᕆᔭᐅᑎ</a:t>
            </a:r>
            <a:br>
              <a:rPr lang="en-US" sz="3500">
                <a:latin typeface="Pigiarniq Light" panose="02000303020000020004" pitchFamily="2" charset="0"/>
              </a:rPr>
            </a:br>
            <a:endParaRPr lang="en-US" sz="3500">
              <a:latin typeface="+mj-lt"/>
              <a:cs typeface="+mj-cs"/>
            </a:endParaRPr>
          </a:p>
        </p:txBody>
      </p:sp>
      <p:pic>
        <p:nvPicPr>
          <p:cNvPr id="9" name="Content Placeholder 8" descr="A sign on a beach&#10;&#10;Description automatically generated with medium confidence">
            <a:extLst>
              <a:ext uri="{FF2B5EF4-FFF2-40B4-BE49-F238E27FC236}">
                <a16:creationId xmlns:a16="http://schemas.microsoft.com/office/drawing/2014/main" id="{CC987BA1-F9E2-4426-9EFA-8646E8808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3" b="1003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3F4C-CB6C-4B9A-B9D3-37405537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D3CBF1-CA26-4A43-9DAC-8A0D53803713}"/>
              </a:ext>
            </a:extLst>
          </p:cNvPr>
          <p:cNvSpPr txBox="1">
            <a:spLocks/>
          </p:cNvSpPr>
          <p:nvPr/>
        </p:nvSpPr>
        <p:spPr>
          <a:xfrm>
            <a:off x="633413" y="3905249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3600">
                <a:latin typeface="+mj-lt"/>
                <a:cs typeface="+mj-cs"/>
              </a:rPr>
              <a:t>3D Rendering</a:t>
            </a:r>
            <a:br>
              <a:rPr lang="iu-Cans-CA" sz="4400">
                <a:latin typeface="Pigiarniq Light" panose="02000303020000020004" pitchFamily="2" charset="0"/>
              </a:rPr>
            </a:br>
            <a:endParaRPr lang="iu-Cans-CA" sz="3600">
              <a:latin typeface="+mj-lt"/>
              <a:cs typeface="+mj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A4D8A7C-5DD6-4E15-B3F9-CBA72A413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4058" y="6283643"/>
            <a:ext cx="2057400" cy="274637"/>
          </a:xfrm>
        </p:spPr>
        <p:txBody>
          <a:bodyPr/>
          <a:lstStyle/>
          <a:p>
            <a:fld id="{B600B03F-2CCF-48E9-BA43-A432A6EA02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CONSTRUCTION / </a:t>
            </a:r>
            <a:r>
              <a:rPr lang="iu">
                <a:latin typeface="Pigiarniq Light" panose="02000303020000020004" pitchFamily="2" charset="0"/>
              </a:rPr>
              <a:t>ᓴᓇᔪᑦ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7</a:t>
            </a:fld>
            <a:endParaRPr lang="fr-CA">
              <a:solidFill>
                <a:prstClr val="black"/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5501B2A-6EEE-458F-B538-DC74820B9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" y="1371956"/>
            <a:ext cx="12033127" cy="490238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36D0D9-A8AB-4746-8671-D454FD72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335652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/ </a:t>
            </a:r>
            <a:r>
              <a:rPr lang="iu">
                <a:latin typeface="Pigiarniq Light" panose="02000303020000020004" pitchFamily="2" charset="0"/>
              </a:rPr>
              <a:t>ᓴᓇᔪᑦ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/>
            <a:fld id="{81D60167-4931-47E6-BA6A-407CBD079E47}" type="slidenum">
              <a:rPr lang="fr-CA" smtClean="0">
                <a:solidFill>
                  <a:prstClr val="black"/>
                </a:solidFill>
              </a:rPr>
              <a:pPr marL="255898"/>
              <a:t>8</a:t>
            </a:fld>
            <a:endParaRPr lang="fr-CA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9476E-E20B-460D-95AA-A5728C41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40" y="1946248"/>
            <a:ext cx="11347814" cy="371887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6F8C3D-00EA-41DD-80D6-FED35D0B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</p:spTree>
    <p:extLst>
      <p:ext uri="{BB962C8B-B14F-4D97-AF65-F5344CB8AC3E}">
        <p14:creationId xmlns:p14="http://schemas.microsoft.com/office/powerpoint/2010/main" val="84875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934D72-812E-4B14-89AB-62AA4977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/ </a:t>
            </a:r>
            <a:r>
              <a:rPr lang="iu">
                <a:latin typeface="Pigiarniq Light" panose="02000303020000020004" pitchFamily="2" charset="0"/>
              </a:rPr>
              <a:t>ᓴᓇᔪᑦ </a:t>
            </a: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D774B07-886D-4E58-BB2B-F078DE136D86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419100" y="1110490"/>
            <a:ext cx="5020207" cy="510843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Avenir LT Com 35 Light" panose="020B0402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fontAlgn="auto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Tx/>
              <a:tabLst/>
              <a:defRPr/>
            </a:pPr>
            <a:r>
              <a:rPr lang="en-US">
                <a:latin typeface="Arial"/>
                <a:cs typeface="Arial"/>
              </a:rPr>
              <a:t>The waterline will run adjacent to the approved All-Weather Access Road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>
                <a:latin typeface="Arial"/>
                <a:cs typeface="Arial"/>
              </a:rPr>
              <a:t>The waterline will be covered with esker material to allow caribou to cross easily</a:t>
            </a:r>
          </a:p>
          <a:p>
            <a:pPr marL="285750" indent="-28575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>
                <a:latin typeface="Arial"/>
                <a:cs typeface="Arial"/>
              </a:rPr>
              <a:t>Construction will be timed outside of the migration season</a:t>
            </a:r>
            <a:endParaRPr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9C54D-307A-475B-823C-17B35C0D5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5898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255898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D7D83A13-2D7D-49F0-BA46-CE98BE0CACAE}"/>
              </a:ext>
            </a:extLst>
          </p:cNvPr>
          <p:cNvSpPr/>
          <p:nvPr/>
        </p:nvSpPr>
        <p:spPr>
          <a:xfrm>
            <a:off x="5697855" y="5284451"/>
            <a:ext cx="3998667" cy="453945"/>
          </a:xfrm>
          <a:prstGeom prst="trapezoid">
            <a:avLst>
              <a:gd name="adj" fmla="val 17182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2871CB-F1D8-4491-AAE5-4BF4F4C68751}"/>
              </a:ext>
            </a:extLst>
          </p:cNvPr>
          <p:cNvGrpSpPr/>
          <p:nvPr/>
        </p:nvGrpSpPr>
        <p:grpSpPr>
          <a:xfrm>
            <a:off x="8229631" y="5377463"/>
            <a:ext cx="297105" cy="297105"/>
            <a:chOff x="5517924" y="3468235"/>
            <a:chExt cx="385763" cy="385763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9E11CEA-A35E-437D-A21D-907B77796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924" y="3468235"/>
              <a:ext cx="385763" cy="385763"/>
            </a:xfrm>
            <a:custGeom>
              <a:avLst/>
              <a:gdLst>
                <a:gd name="T0" fmla="*/ 0 w 487"/>
                <a:gd name="T1" fmla="*/ 244 h 487"/>
                <a:gd name="T2" fmla="*/ 4 w 487"/>
                <a:gd name="T3" fmla="*/ 196 h 487"/>
                <a:gd name="T4" fmla="*/ 19 w 487"/>
                <a:gd name="T5" fmla="*/ 149 h 487"/>
                <a:gd name="T6" fmla="*/ 41 w 487"/>
                <a:gd name="T7" fmla="*/ 108 h 487"/>
                <a:gd name="T8" fmla="*/ 71 w 487"/>
                <a:gd name="T9" fmla="*/ 73 h 487"/>
                <a:gd name="T10" fmla="*/ 106 w 487"/>
                <a:gd name="T11" fmla="*/ 43 h 487"/>
                <a:gd name="T12" fmla="*/ 149 w 487"/>
                <a:gd name="T13" fmla="*/ 20 h 487"/>
                <a:gd name="T14" fmla="*/ 194 w 487"/>
                <a:gd name="T15" fmla="*/ 6 h 487"/>
                <a:gd name="T16" fmla="*/ 244 w 487"/>
                <a:gd name="T17" fmla="*/ 0 h 487"/>
                <a:gd name="T18" fmla="*/ 268 w 487"/>
                <a:gd name="T19" fmla="*/ 2 h 487"/>
                <a:gd name="T20" fmla="*/ 316 w 487"/>
                <a:gd name="T21" fmla="*/ 12 h 487"/>
                <a:gd name="T22" fmla="*/ 360 w 487"/>
                <a:gd name="T23" fmla="*/ 30 h 487"/>
                <a:gd name="T24" fmla="*/ 398 w 487"/>
                <a:gd name="T25" fmla="*/ 57 h 487"/>
                <a:gd name="T26" fmla="*/ 430 w 487"/>
                <a:gd name="T27" fmla="*/ 90 h 487"/>
                <a:gd name="T28" fmla="*/ 457 w 487"/>
                <a:gd name="T29" fmla="*/ 128 h 487"/>
                <a:gd name="T30" fmla="*/ 475 w 487"/>
                <a:gd name="T31" fmla="*/ 172 h 487"/>
                <a:gd name="T32" fmla="*/ 485 w 487"/>
                <a:gd name="T33" fmla="*/ 220 h 487"/>
                <a:gd name="T34" fmla="*/ 487 w 487"/>
                <a:gd name="T35" fmla="*/ 244 h 487"/>
                <a:gd name="T36" fmla="*/ 481 w 487"/>
                <a:gd name="T37" fmla="*/ 293 h 487"/>
                <a:gd name="T38" fmla="*/ 467 w 487"/>
                <a:gd name="T39" fmla="*/ 339 h 487"/>
                <a:gd name="T40" fmla="*/ 444 w 487"/>
                <a:gd name="T41" fmla="*/ 380 h 487"/>
                <a:gd name="T42" fmla="*/ 415 w 487"/>
                <a:gd name="T43" fmla="*/ 416 h 487"/>
                <a:gd name="T44" fmla="*/ 379 w 487"/>
                <a:gd name="T45" fmla="*/ 446 h 487"/>
                <a:gd name="T46" fmla="*/ 338 w 487"/>
                <a:gd name="T47" fmla="*/ 469 h 487"/>
                <a:gd name="T48" fmla="*/ 292 w 487"/>
                <a:gd name="T49" fmla="*/ 483 h 487"/>
                <a:gd name="T50" fmla="*/ 244 w 487"/>
                <a:gd name="T51" fmla="*/ 487 h 487"/>
                <a:gd name="T52" fmla="*/ 218 w 487"/>
                <a:gd name="T53" fmla="*/ 486 h 487"/>
                <a:gd name="T54" fmla="*/ 170 w 487"/>
                <a:gd name="T55" fmla="*/ 477 h 487"/>
                <a:gd name="T56" fmla="*/ 128 w 487"/>
                <a:gd name="T57" fmla="*/ 459 h 487"/>
                <a:gd name="T58" fmla="*/ 88 w 487"/>
                <a:gd name="T59" fmla="*/ 432 h 487"/>
                <a:gd name="T60" fmla="*/ 55 w 487"/>
                <a:gd name="T61" fmla="*/ 399 h 487"/>
                <a:gd name="T62" fmla="*/ 28 w 487"/>
                <a:gd name="T63" fmla="*/ 360 h 487"/>
                <a:gd name="T64" fmla="*/ 10 w 487"/>
                <a:gd name="T65" fmla="*/ 316 h 487"/>
                <a:gd name="T66" fmla="*/ 0 w 487"/>
                <a:gd name="T67" fmla="*/ 269 h 487"/>
                <a:gd name="T68" fmla="*/ 0 w 487"/>
                <a:gd name="T69" fmla="*/ 24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7" h="487">
                  <a:moveTo>
                    <a:pt x="0" y="244"/>
                  </a:moveTo>
                  <a:lnTo>
                    <a:pt x="0" y="244"/>
                  </a:lnTo>
                  <a:lnTo>
                    <a:pt x="0" y="220"/>
                  </a:lnTo>
                  <a:lnTo>
                    <a:pt x="4" y="196"/>
                  </a:lnTo>
                  <a:lnTo>
                    <a:pt x="10" y="172"/>
                  </a:lnTo>
                  <a:lnTo>
                    <a:pt x="19" y="149"/>
                  </a:lnTo>
                  <a:lnTo>
                    <a:pt x="28" y="128"/>
                  </a:lnTo>
                  <a:lnTo>
                    <a:pt x="41" y="108"/>
                  </a:lnTo>
                  <a:lnTo>
                    <a:pt x="55" y="90"/>
                  </a:lnTo>
                  <a:lnTo>
                    <a:pt x="71" y="73"/>
                  </a:lnTo>
                  <a:lnTo>
                    <a:pt x="88" y="57"/>
                  </a:lnTo>
                  <a:lnTo>
                    <a:pt x="106" y="43"/>
                  </a:lnTo>
                  <a:lnTo>
                    <a:pt x="128" y="30"/>
                  </a:lnTo>
                  <a:lnTo>
                    <a:pt x="149" y="20"/>
                  </a:lnTo>
                  <a:lnTo>
                    <a:pt x="170" y="12"/>
                  </a:lnTo>
                  <a:lnTo>
                    <a:pt x="194" y="6"/>
                  </a:lnTo>
                  <a:lnTo>
                    <a:pt x="218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2"/>
                  </a:lnTo>
                  <a:lnTo>
                    <a:pt x="338" y="20"/>
                  </a:lnTo>
                  <a:lnTo>
                    <a:pt x="360" y="30"/>
                  </a:lnTo>
                  <a:lnTo>
                    <a:pt x="379" y="43"/>
                  </a:lnTo>
                  <a:lnTo>
                    <a:pt x="398" y="57"/>
                  </a:lnTo>
                  <a:lnTo>
                    <a:pt x="415" y="73"/>
                  </a:lnTo>
                  <a:lnTo>
                    <a:pt x="430" y="90"/>
                  </a:lnTo>
                  <a:lnTo>
                    <a:pt x="444" y="108"/>
                  </a:lnTo>
                  <a:lnTo>
                    <a:pt x="457" y="128"/>
                  </a:lnTo>
                  <a:lnTo>
                    <a:pt x="467" y="149"/>
                  </a:lnTo>
                  <a:lnTo>
                    <a:pt x="475" y="172"/>
                  </a:lnTo>
                  <a:lnTo>
                    <a:pt x="481" y="196"/>
                  </a:lnTo>
                  <a:lnTo>
                    <a:pt x="485" y="220"/>
                  </a:lnTo>
                  <a:lnTo>
                    <a:pt x="487" y="244"/>
                  </a:lnTo>
                  <a:lnTo>
                    <a:pt x="487" y="244"/>
                  </a:lnTo>
                  <a:lnTo>
                    <a:pt x="485" y="269"/>
                  </a:lnTo>
                  <a:lnTo>
                    <a:pt x="481" y="293"/>
                  </a:lnTo>
                  <a:lnTo>
                    <a:pt x="475" y="316"/>
                  </a:lnTo>
                  <a:lnTo>
                    <a:pt x="467" y="339"/>
                  </a:lnTo>
                  <a:lnTo>
                    <a:pt x="457" y="360"/>
                  </a:lnTo>
                  <a:lnTo>
                    <a:pt x="444" y="380"/>
                  </a:lnTo>
                  <a:lnTo>
                    <a:pt x="430" y="399"/>
                  </a:lnTo>
                  <a:lnTo>
                    <a:pt x="415" y="416"/>
                  </a:lnTo>
                  <a:lnTo>
                    <a:pt x="398" y="432"/>
                  </a:lnTo>
                  <a:lnTo>
                    <a:pt x="379" y="446"/>
                  </a:lnTo>
                  <a:lnTo>
                    <a:pt x="360" y="459"/>
                  </a:lnTo>
                  <a:lnTo>
                    <a:pt x="338" y="469"/>
                  </a:lnTo>
                  <a:lnTo>
                    <a:pt x="316" y="477"/>
                  </a:lnTo>
                  <a:lnTo>
                    <a:pt x="292" y="483"/>
                  </a:lnTo>
                  <a:lnTo>
                    <a:pt x="268" y="486"/>
                  </a:lnTo>
                  <a:lnTo>
                    <a:pt x="244" y="487"/>
                  </a:lnTo>
                  <a:lnTo>
                    <a:pt x="244" y="487"/>
                  </a:lnTo>
                  <a:lnTo>
                    <a:pt x="218" y="486"/>
                  </a:lnTo>
                  <a:lnTo>
                    <a:pt x="194" y="483"/>
                  </a:lnTo>
                  <a:lnTo>
                    <a:pt x="170" y="477"/>
                  </a:lnTo>
                  <a:lnTo>
                    <a:pt x="149" y="469"/>
                  </a:lnTo>
                  <a:lnTo>
                    <a:pt x="128" y="459"/>
                  </a:lnTo>
                  <a:lnTo>
                    <a:pt x="106" y="446"/>
                  </a:lnTo>
                  <a:lnTo>
                    <a:pt x="88" y="432"/>
                  </a:lnTo>
                  <a:lnTo>
                    <a:pt x="71" y="416"/>
                  </a:lnTo>
                  <a:lnTo>
                    <a:pt x="55" y="399"/>
                  </a:lnTo>
                  <a:lnTo>
                    <a:pt x="41" y="380"/>
                  </a:lnTo>
                  <a:lnTo>
                    <a:pt x="28" y="360"/>
                  </a:lnTo>
                  <a:lnTo>
                    <a:pt x="19" y="339"/>
                  </a:lnTo>
                  <a:lnTo>
                    <a:pt x="10" y="316"/>
                  </a:lnTo>
                  <a:lnTo>
                    <a:pt x="4" y="293"/>
                  </a:lnTo>
                  <a:lnTo>
                    <a:pt x="0" y="269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22554A5-E53C-4453-9CA5-2ABA4E34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024" y="3507922"/>
              <a:ext cx="306388" cy="306388"/>
            </a:xfrm>
            <a:custGeom>
              <a:avLst/>
              <a:gdLst>
                <a:gd name="T0" fmla="*/ 0 w 386"/>
                <a:gd name="T1" fmla="*/ 193 h 387"/>
                <a:gd name="T2" fmla="*/ 4 w 386"/>
                <a:gd name="T3" fmla="*/ 155 h 387"/>
                <a:gd name="T4" fmla="*/ 15 w 386"/>
                <a:gd name="T5" fmla="*/ 118 h 387"/>
                <a:gd name="T6" fmla="*/ 32 w 386"/>
                <a:gd name="T7" fmla="*/ 85 h 387"/>
                <a:gd name="T8" fmla="*/ 56 w 386"/>
                <a:gd name="T9" fmla="*/ 57 h 387"/>
                <a:gd name="T10" fmla="*/ 85 w 386"/>
                <a:gd name="T11" fmla="*/ 33 h 387"/>
                <a:gd name="T12" fmla="*/ 117 w 386"/>
                <a:gd name="T13" fmla="*/ 16 h 387"/>
                <a:gd name="T14" fmla="*/ 154 w 386"/>
                <a:gd name="T15" fmla="*/ 5 h 387"/>
                <a:gd name="T16" fmla="*/ 194 w 386"/>
                <a:gd name="T17" fmla="*/ 0 h 387"/>
                <a:gd name="T18" fmla="*/ 213 w 386"/>
                <a:gd name="T19" fmla="*/ 2 h 387"/>
                <a:gd name="T20" fmla="*/ 250 w 386"/>
                <a:gd name="T21" fmla="*/ 9 h 387"/>
                <a:gd name="T22" fmla="*/ 285 w 386"/>
                <a:gd name="T23" fmla="*/ 23 h 387"/>
                <a:gd name="T24" fmla="*/ 315 w 386"/>
                <a:gd name="T25" fmla="*/ 44 h 387"/>
                <a:gd name="T26" fmla="*/ 342 w 386"/>
                <a:gd name="T27" fmla="*/ 70 h 387"/>
                <a:gd name="T28" fmla="*/ 363 w 386"/>
                <a:gd name="T29" fmla="*/ 101 h 387"/>
                <a:gd name="T30" fmla="*/ 377 w 386"/>
                <a:gd name="T31" fmla="*/ 136 h 387"/>
                <a:gd name="T32" fmla="*/ 384 w 386"/>
                <a:gd name="T33" fmla="*/ 173 h 387"/>
                <a:gd name="T34" fmla="*/ 386 w 386"/>
                <a:gd name="T35" fmla="*/ 193 h 387"/>
                <a:gd name="T36" fmla="*/ 382 w 386"/>
                <a:gd name="T37" fmla="*/ 232 h 387"/>
                <a:gd name="T38" fmla="*/ 370 w 386"/>
                <a:gd name="T39" fmla="*/ 268 h 387"/>
                <a:gd name="T40" fmla="*/ 353 w 386"/>
                <a:gd name="T41" fmla="*/ 302 h 387"/>
                <a:gd name="T42" fmla="*/ 329 w 386"/>
                <a:gd name="T43" fmla="*/ 330 h 387"/>
                <a:gd name="T44" fmla="*/ 301 w 386"/>
                <a:gd name="T45" fmla="*/ 353 h 387"/>
                <a:gd name="T46" fmla="*/ 268 w 386"/>
                <a:gd name="T47" fmla="*/ 371 h 387"/>
                <a:gd name="T48" fmla="*/ 232 w 386"/>
                <a:gd name="T49" fmla="*/ 382 h 387"/>
                <a:gd name="T50" fmla="*/ 194 w 386"/>
                <a:gd name="T51" fmla="*/ 387 h 387"/>
                <a:gd name="T52" fmla="*/ 174 w 386"/>
                <a:gd name="T53" fmla="*/ 385 h 387"/>
                <a:gd name="T54" fmla="*/ 136 w 386"/>
                <a:gd name="T55" fmla="*/ 378 h 387"/>
                <a:gd name="T56" fmla="*/ 102 w 386"/>
                <a:gd name="T57" fmla="*/ 363 h 387"/>
                <a:gd name="T58" fmla="*/ 70 w 386"/>
                <a:gd name="T59" fmla="*/ 343 h 387"/>
                <a:gd name="T60" fmla="*/ 44 w 386"/>
                <a:gd name="T61" fmla="*/ 316 h 387"/>
                <a:gd name="T62" fmla="*/ 24 w 386"/>
                <a:gd name="T63" fmla="*/ 285 h 387"/>
                <a:gd name="T64" fmla="*/ 8 w 386"/>
                <a:gd name="T65" fmla="*/ 251 h 387"/>
                <a:gd name="T66" fmla="*/ 1 w 386"/>
                <a:gd name="T67" fmla="*/ 213 h 387"/>
                <a:gd name="T68" fmla="*/ 0 w 386"/>
                <a:gd name="T69" fmla="*/ 19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7">
                  <a:moveTo>
                    <a:pt x="0" y="193"/>
                  </a:moveTo>
                  <a:lnTo>
                    <a:pt x="0" y="193"/>
                  </a:lnTo>
                  <a:lnTo>
                    <a:pt x="1" y="173"/>
                  </a:lnTo>
                  <a:lnTo>
                    <a:pt x="4" y="155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4" y="101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7"/>
                  </a:lnTo>
                  <a:lnTo>
                    <a:pt x="70" y="44"/>
                  </a:lnTo>
                  <a:lnTo>
                    <a:pt x="85" y="33"/>
                  </a:lnTo>
                  <a:lnTo>
                    <a:pt x="102" y="23"/>
                  </a:lnTo>
                  <a:lnTo>
                    <a:pt x="117" y="16"/>
                  </a:lnTo>
                  <a:lnTo>
                    <a:pt x="136" y="9"/>
                  </a:lnTo>
                  <a:lnTo>
                    <a:pt x="154" y="5"/>
                  </a:lnTo>
                  <a:lnTo>
                    <a:pt x="174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213" y="2"/>
                  </a:lnTo>
                  <a:lnTo>
                    <a:pt x="232" y="5"/>
                  </a:lnTo>
                  <a:lnTo>
                    <a:pt x="250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4"/>
                  </a:lnTo>
                  <a:lnTo>
                    <a:pt x="329" y="57"/>
                  </a:lnTo>
                  <a:lnTo>
                    <a:pt x="342" y="70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5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2"/>
                  </a:lnTo>
                  <a:lnTo>
                    <a:pt x="342" y="316"/>
                  </a:lnTo>
                  <a:lnTo>
                    <a:pt x="329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1"/>
                  </a:lnTo>
                  <a:lnTo>
                    <a:pt x="250" y="378"/>
                  </a:lnTo>
                  <a:lnTo>
                    <a:pt x="232" y="382"/>
                  </a:lnTo>
                  <a:lnTo>
                    <a:pt x="213" y="385"/>
                  </a:lnTo>
                  <a:lnTo>
                    <a:pt x="194" y="387"/>
                  </a:lnTo>
                  <a:lnTo>
                    <a:pt x="194" y="387"/>
                  </a:lnTo>
                  <a:lnTo>
                    <a:pt x="174" y="385"/>
                  </a:lnTo>
                  <a:lnTo>
                    <a:pt x="154" y="382"/>
                  </a:lnTo>
                  <a:lnTo>
                    <a:pt x="136" y="378"/>
                  </a:lnTo>
                  <a:lnTo>
                    <a:pt x="117" y="371"/>
                  </a:lnTo>
                  <a:lnTo>
                    <a:pt x="102" y="363"/>
                  </a:lnTo>
                  <a:lnTo>
                    <a:pt x="85" y="353"/>
                  </a:lnTo>
                  <a:lnTo>
                    <a:pt x="70" y="343"/>
                  </a:lnTo>
                  <a:lnTo>
                    <a:pt x="56" y="330"/>
                  </a:lnTo>
                  <a:lnTo>
                    <a:pt x="44" y="316"/>
                  </a:lnTo>
                  <a:lnTo>
                    <a:pt x="32" y="302"/>
                  </a:lnTo>
                  <a:lnTo>
                    <a:pt x="24" y="285"/>
                  </a:lnTo>
                  <a:lnTo>
                    <a:pt x="15" y="268"/>
                  </a:lnTo>
                  <a:lnTo>
                    <a:pt x="8" y="251"/>
                  </a:lnTo>
                  <a:lnTo>
                    <a:pt x="4" y="232"/>
                  </a:lnTo>
                  <a:lnTo>
                    <a:pt x="1" y="213"/>
                  </a:lnTo>
                  <a:lnTo>
                    <a:pt x="0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2F3DA7-191E-4105-BCC7-ED24885A0D8A}"/>
              </a:ext>
            </a:extLst>
          </p:cNvPr>
          <p:cNvGrpSpPr/>
          <p:nvPr/>
        </p:nvGrpSpPr>
        <p:grpSpPr>
          <a:xfrm>
            <a:off x="7868084" y="5383388"/>
            <a:ext cx="297105" cy="297105"/>
            <a:chOff x="5517924" y="3468235"/>
            <a:chExt cx="385763" cy="38576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4ADD2F0-302F-44F7-868A-6C47E9916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924" y="3468235"/>
              <a:ext cx="385763" cy="385763"/>
            </a:xfrm>
            <a:custGeom>
              <a:avLst/>
              <a:gdLst>
                <a:gd name="T0" fmla="*/ 0 w 487"/>
                <a:gd name="T1" fmla="*/ 244 h 487"/>
                <a:gd name="T2" fmla="*/ 4 w 487"/>
                <a:gd name="T3" fmla="*/ 196 h 487"/>
                <a:gd name="T4" fmla="*/ 19 w 487"/>
                <a:gd name="T5" fmla="*/ 149 h 487"/>
                <a:gd name="T6" fmla="*/ 41 w 487"/>
                <a:gd name="T7" fmla="*/ 108 h 487"/>
                <a:gd name="T8" fmla="*/ 71 w 487"/>
                <a:gd name="T9" fmla="*/ 73 h 487"/>
                <a:gd name="T10" fmla="*/ 106 w 487"/>
                <a:gd name="T11" fmla="*/ 43 h 487"/>
                <a:gd name="T12" fmla="*/ 149 w 487"/>
                <a:gd name="T13" fmla="*/ 20 h 487"/>
                <a:gd name="T14" fmla="*/ 194 w 487"/>
                <a:gd name="T15" fmla="*/ 6 h 487"/>
                <a:gd name="T16" fmla="*/ 244 w 487"/>
                <a:gd name="T17" fmla="*/ 0 h 487"/>
                <a:gd name="T18" fmla="*/ 268 w 487"/>
                <a:gd name="T19" fmla="*/ 2 h 487"/>
                <a:gd name="T20" fmla="*/ 316 w 487"/>
                <a:gd name="T21" fmla="*/ 12 h 487"/>
                <a:gd name="T22" fmla="*/ 360 w 487"/>
                <a:gd name="T23" fmla="*/ 30 h 487"/>
                <a:gd name="T24" fmla="*/ 398 w 487"/>
                <a:gd name="T25" fmla="*/ 57 h 487"/>
                <a:gd name="T26" fmla="*/ 430 w 487"/>
                <a:gd name="T27" fmla="*/ 90 h 487"/>
                <a:gd name="T28" fmla="*/ 457 w 487"/>
                <a:gd name="T29" fmla="*/ 128 h 487"/>
                <a:gd name="T30" fmla="*/ 475 w 487"/>
                <a:gd name="T31" fmla="*/ 172 h 487"/>
                <a:gd name="T32" fmla="*/ 485 w 487"/>
                <a:gd name="T33" fmla="*/ 220 h 487"/>
                <a:gd name="T34" fmla="*/ 487 w 487"/>
                <a:gd name="T35" fmla="*/ 244 h 487"/>
                <a:gd name="T36" fmla="*/ 481 w 487"/>
                <a:gd name="T37" fmla="*/ 293 h 487"/>
                <a:gd name="T38" fmla="*/ 467 w 487"/>
                <a:gd name="T39" fmla="*/ 339 h 487"/>
                <a:gd name="T40" fmla="*/ 444 w 487"/>
                <a:gd name="T41" fmla="*/ 380 h 487"/>
                <a:gd name="T42" fmla="*/ 415 w 487"/>
                <a:gd name="T43" fmla="*/ 416 h 487"/>
                <a:gd name="T44" fmla="*/ 379 w 487"/>
                <a:gd name="T45" fmla="*/ 446 h 487"/>
                <a:gd name="T46" fmla="*/ 338 w 487"/>
                <a:gd name="T47" fmla="*/ 469 h 487"/>
                <a:gd name="T48" fmla="*/ 292 w 487"/>
                <a:gd name="T49" fmla="*/ 483 h 487"/>
                <a:gd name="T50" fmla="*/ 244 w 487"/>
                <a:gd name="T51" fmla="*/ 487 h 487"/>
                <a:gd name="T52" fmla="*/ 218 w 487"/>
                <a:gd name="T53" fmla="*/ 486 h 487"/>
                <a:gd name="T54" fmla="*/ 170 w 487"/>
                <a:gd name="T55" fmla="*/ 477 h 487"/>
                <a:gd name="T56" fmla="*/ 128 w 487"/>
                <a:gd name="T57" fmla="*/ 459 h 487"/>
                <a:gd name="T58" fmla="*/ 88 w 487"/>
                <a:gd name="T59" fmla="*/ 432 h 487"/>
                <a:gd name="T60" fmla="*/ 55 w 487"/>
                <a:gd name="T61" fmla="*/ 399 h 487"/>
                <a:gd name="T62" fmla="*/ 28 w 487"/>
                <a:gd name="T63" fmla="*/ 360 h 487"/>
                <a:gd name="T64" fmla="*/ 10 w 487"/>
                <a:gd name="T65" fmla="*/ 316 h 487"/>
                <a:gd name="T66" fmla="*/ 0 w 487"/>
                <a:gd name="T67" fmla="*/ 269 h 487"/>
                <a:gd name="T68" fmla="*/ 0 w 487"/>
                <a:gd name="T69" fmla="*/ 24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7" h="487">
                  <a:moveTo>
                    <a:pt x="0" y="244"/>
                  </a:moveTo>
                  <a:lnTo>
                    <a:pt x="0" y="244"/>
                  </a:lnTo>
                  <a:lnTo>
                    <a:pt x="0" y="220"/>
                  </a:lnTo>
                  <a:lnTo>
                    <a:pt x="4" y="196"/>
                  </a:lnTo>
                  <a:lnTo>
                    <a:pt x="10" y="172"/>
                  </a:lnTo>
                  <a:lnTo>
                    <a:pt x="19" y="149"/>
                  </a:lnTo>
                  <a:lnTo>
                    <a:pt x="28" y="128"/>
                  </a:lnTo>
                  <a:lnTo>
                    <a:pt x="41" y="108"/>
                  </a:lnTo>
                  <a:lnTo>
                    <a:pt x="55" y="90"/>
                  </a:lnTo>
                  <a:lnTo>
                    <a:pt x="71" y="73"/>
                  </a:lnTo>
                  <a:lnTo>
                    <a:pt x="88" y="57"/>
                  </a:lnTo>
                  <a:lnTo>
                    <a:pt x="106" y="43"/>
                  </a:lnTo>
                  <a:lnTo>
                    <a:pt x="128" y="30"/>
                  </a:lnTo>
                  <a:lnTo>
                    <a:pt x="149" y="20"/>
                  </a:lnTo>
                  <a:lnTo>
                    <a:pt x="170" y="12"/>
                  </a:lnTo>
                  <a:lnTo>
                    <a:pt x="194" y="6"/>
                  </a:lnTo>
                  <a:lnTo>
                    <a:pt x="218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2"/>
                  </a:lnTo>
                  <a:lnTo>
                    <a:pt x="338" y="20"/>
                  </a:lnTo>
                  <a:lnTo>
                    <a:pt x="360" y="30"/>
                  </a:lnTo>
                  <a:lnTo>
                    <a:pt x="379" y="43"/>
                  </a:lnTo>
                  <a:lnTo>
                    <a:pt x="398" y="57"/>
                  </a:lnTo>
                  <a:lnTo>
                    <a:pt x="415" y="73"/>
                  </a:lnTo>
                  <a:lnTo>
                    <a:pt x="430" y="90"/>
                  </a:lnTo>
                  <a:lnTo>
                    <a:pt x="444" y="108"/>
                  </a:lnTo>
                  <a:lnTo>
                    <a:pt x="457" y="128"/>
                  </a:lnTo>
                  <a:lnTo>
                    <a:pt x="467" y="149"/>
                  </a:lnTo>
                  <a:lnTo>
                    <a:pt x="475" y="172"/>
                  </a:lnTo>
                  <a:lnTo>
                    <a:pt x="481" y="196"/>
                  </a:lnTo>
                  <a:lnTo>
                    <a:pt x="485" y="220"/>
                  </a:lnTo>
                  <a:lnTo>
                    <a:pt x="487" y="244"/>
                  </a:lnTo>
                  <a:lnTo>
                    <a:pt x="487" y="244"/>
                  </a:lnTo>
                  <a:lnTo>
                    <a:pt x="485" y="269"/>
                  </a:lnTo>
                  <a:lnTo>
                    <a:pt x="481" y="293"/>
                  </a:lnTo>
                  <a:lnTo>
                    <a:pt x="475" y="316"/>
                  </a:lnTo>
                  <a:lnTo>
                    <a:pt x="467" y="339"/>
                  </a:lnTo>
                  <a:lnTo>
                    <a:pt x="457" y="360"/>
                  </a:lnTo>
                  <a:lnTo>
                    <a:pt x="444" y="380"/>
                  </a:lnTo>
                  <a:lnTo>
                    <a:pt x="430" y="399"/>
                  </a:lnTo>
                  <a:lnTo>
                    <a:pt x="415" y="416"/>
                  </a:lnTo>
                  <a:lnTo>
                    <a:pt x="398" y="432"/>
                  </a:lnTo>
                  <a:lnTo>
                    <a:pt x="379" y="446"/>
                  </a:lnTo>
                  <a:lnTo>
                    <a:pt x="360" y="459"/>
                  </a:lnTo>
                  <a:lnTo>
                    <a:pt x="338" y="469"/>
                  </a:lnTo>
                  <a:lnTo>
                    <a:pt x="316" y="477"/>
                  </a:lnTo>
                  <a:lnTo>
                    <a:pt x="292" y="483"/>
                  </a:lnTo>
                  <a:lnTo>
                    <a:pt x="268" y="486"/>
                  </a:lnTo>
                  <a:lnTo>
                    <a:pt x="244" y="487"/>
                  </a:lnTo>
                  <a:lnTo>
                    <a:pt x="244" y="487"/>
                  </a:lnTo>
                  <a:lnTo>
                    <a:pt x="218" y="486"/>
                  </a:lnTo>
                  <a:lnTo>
                    <a:pt x="194" y="483"/>
                  </a:lnTo>
                  <a:lnTo>
                    <a:pt x="170" y="477"/>
                  </a:lnTo>
                  <a:lnTo>
                    <a:pt x="149" y="469"/>
                  </a:lnTo>
                  <a:lnTo>
                    <a:pt x="128" y="459"/>
                  </a:lnTo>
                  <a:lnTo>
                    <a:pt x="106" y="446"/>
                  </a:lnTo>
                  <a:lnTo>
                    <a:pt x="88" y="432"/>
                  </a:lnTo>
                  <a:lnTo>
                    <a:pt x="71" y="416"/>
                  </a:lnTo>
                  <a:lnTo>
                    <a:pt x="55" y="399"/>
                  </a:lnTo>
                  <a:lnTo>
                    <a:pt x="41" y="380"/>
                  </a:lnTo>
                  <a:lnTo>
                    <a:pt x="28" y="360"/>
                  </a:lnTo>
                  <a:lnTo>
                    <a:pt x="19" y="339"/>
                  </a:lnTo>
                  <a:lnTo>
                    <a:pt x="10" y="316"/>
                  </a:lnTo>
                  <a:lnTo>
                    <a:pt x="4" y="293"/>
                  </a:lnTo>
                  <a:lnTo>
                    <a:pt x="0" y="269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F1F8425-B9FC-49AA-9D12-4983B285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024" y="3507922"/>
              <a:ext cx="306388" cy="306388"/>
            </a:xfrm>
            <a:custGeom>
              <a:avLst/>
              <a:gdLst>
                <a:gd name="T0" fmla="*/ 0 w 386"/>
                <a:gd name="T1" fmla="*/ 193 h 387"/>
                <a:gd name="T2" fmla="*/ 4 w 386"/>
                <a:gd name="T3" fmla="*/ 155 h 387"/>
                <a:gd name="T4" fmla="*/ 15 w 386"/>
                <a:gd name="T5" fmla="*/ 118 h 387"/>
                <a:gd name="T6" fmla="*/ 32 w 386"/>
                <a:gd name="T7" fmla="*/ 85 h 387"/>
                <a:gd name="T8" fmla="*/ 56 w 386"/>
                <a:gd name="T9" fmla="*/ 57 h 387"/>
                <a:gd name="T10" fmla="*/ 85 w 386"/>
                <a:gd name="T11" fmla="*/ 33 h 387"/>
                <a:gd name="T12" fmla="*/ 117 w 386"/>
                <a:gd name="T13" fmla="*/ 16 h 387"/>
                <a:gd name="T14" fmla="*/ 154 w 386"/>
                <a:gd name="T15" fmla="*/ 5 h 387"/>
                <a:gd name="T16" fmla="*/ 194 w 386"/>
                <a:gd name="T17" fmla="*/ 0 h 387"/>
                <a:gd name="T18" fmla="*/ 213 w 386"/>
                <a:gd name="T19" fmla="*/ 2 h 387"/>
                <a:gd name="T20" fmla="*/ 250 w 386"/>
                <a:gd name="T21" fmla="*/ 9 h 387"/>
                <a:gd name="T22" fmla="*/ 285 w 386"/>
                <a:gd name="T23" fmla="*/ 23 h 387"/>
                <a:gd name="T24" fmla="*/ 315 w 386"/>
                <a:gd name="T25" fmla="*/ 44 h 387"/>
                <a:gd name="T26" fmla="*/ 342 w 386"/>
                <a:gd name="T27" fmla="*/ 70 h 387"/>
                <a:gd name="T28" fmla="*/ 363 w 386"/>
                <a:gd name="T29" fmla="*/ 101 h 387"/>
                <a:gd name="T30" fmla="*/ 377 w 386"/>
                <a:gd name="T31" fmla="*/ 136 h 387"/>
                <a:gd name="T32" fmla="*/ 384 w 386"/>
                <a:gd name="T33" fmla="*/ 173 h 387"/>
                <a:gd name="T34" fmla="*/ 386 w 386"/>
                <a:gd name="T35" fmla="*/ 193 h 387"/>
                <a:gd name="T36" fmla="*/ 382 w 386"/>
                <a:gd name="T37" fmla="*/ 232 h 387"/>
                <a:gd name="T38" fmla="*/ 370 w 386"/>
                <a:gd name="T39" fmla="*/ 268 h 387"/>
                <a:gd name="T40" fmla="*/ 353 w 386"/>
                <a:gd name="T41" fmla="*/ 302 h 387"/>
                <a:gd name="T42" fmla="*/ 329 w 386"/>
                <a:gd name="T43" fmla="*/ 330 h 387"/>
                <a:gd name="T44" fmla="*/ 301 w 386"/>
                <a:gd name="T45" fmla="*/ 353 h 387"/>
                <a:gd name="T46" fmla="*/ 268 w 386"/>
                <a:gd name="T47" fmla="*/ 371 h 387"/>
                <a:gd name="T48" fmla="*/ 232 w 386"/>
                <a:gd name="T49" fmla="*/ 382 h 387"/>
                <a:gd name="T50" fmla="*/ 194 w 386"/>
                <a:gd name="T51" fmla="*/ 387 h 387"/>
                <a:gd name="T52" fmla="*/ 174 w 386"/>
                <a:gd name="T53" fmla="*/ 385 h 387"/>
                <a:gd name="T54" fmla="*/ 136 w 386"/>
                <a:gd name="T55" fmla="*/ 378 h 387"/>
                <a:gd name="T56" fmla="*/ 102 w 386"/>
                <a:gd name="T57" fmla="*/ 363 h 387"/>
                <a:gd name="T58" fmla="*/ 70 w 386"/>
                <a:gd name="T59" fmla="*/ 343 h 387"/>
                <a:gd name="T60" fmla="*/ 44 w 386"/>
                <a:gd name="T61" fmla="*/ 316 h 387"/>
                <a:gd name="T62" fmla="*/ 24 w 386"/>
                <a:gd name="T63" fmla="*/ 285 h 387"/>
                <a:gd name="T64" fmla="*/ 8 w 386"/>
                <a:gd name="T65" fmla="*/ 251 h 387"/>
                <a:gd name="T66" fmla="*/ 1 w 386"/>
                <a:gd name="T67" fmla="*/ 213 h 387"/>
                <a:gd name="T68" fmla="*/ 0 w 386"/>
                <a:gd name="T69" fmla="*/ 19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6" h="387">
                  <a:moveTo>
                    <a:pt x="0" y="193"/>
                  </a:moveTo>
                  <a:lnTo>
                    <a:pt x="0" y="193"/>
                  </a:lnTo>
                  <a:lnTo>
                    <a:pt x="1" y="173"/>
                  </a:lnTo>
                  <a:lnTo>
                    <a:pt x="4" y="155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4" y="101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6" y="57"/>
                  </a:lnTo>
                  <a:lnTo>
                    <a:pt x="70" y="44"/>
                  </a:lnTo>
                  <a:lnTo>
                    <a:pt x="85" y="33"/>
                  </a:lnTo>
                  <a:lnTo>
                    <a:pt x="102" y="23"/>
                  </a:lnTo>
                  <a:lnTo>
                    <a:pt x="117" y="16"/>
                  </a:lnTo>
                  <a:lnTo>
                    <a:pt x="136" y="9"/>
                  </a:lnTo>
                  <a:lnTo>
                    <a:pt x="154" y="5"/>
                  </a:lnTo>
                  <a:lnTo>
                    <a:pt x="174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213" y="2"/>
                  </a:lnTo>
                  <a:lnTo>
                    <a:pt x="232" y="5"/>
                  </a:lnTo>
                  <a:lnTo>
                    <a:pt x="250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4"/>
                  </a:lnTo>
                  <a:lnTo>
                    <a:pt x="329" y="57"/>
                  </a:lnTo>
                  <a:lnTo>
                    <a:pt x="342" y="70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5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2"/>
                  </a:lnTo>
                  <a:lnTo>
                    <a:pt x="342" y="316"/>
                  </a:lnTo>
                  <a:lnTo>
                    <a:pt x="329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1"/>
                  </a:lnTo>
                  <a:lnTo>
                    <a:pt x="250" y="378"/>
                  </a:lnTo>
                  <a:lnTo>
                    <a:pt x="232" y="382"/>
                  </a:lnTo>
                  <a:lnTo>
                    <a:pt x="213" y="385"/>
                  </a:lnTo>
                  <a:lnTo>
                    <a:pt x="194" y="387"/>
                  </a:lnTo>
                  <a:lnTo>
                    <a:pt x="194" y="387"/>
                  </a:lnTo>
                  <a:lnTo>
                    <a:pt x="174" y="385"/>
                  </a:lnTo>
                  <a:lnTo>
                    <a:pt x="154" y="382"/>
                  </a:lnTo>
                  <a:lnTo>
                    <a:pt x="136" y="378"/>
                  </a:lnTo>
                  <a:lnTo>
                    <a:pt x="117" y="371"/>
                  </a:lnTo>
                  <a:lnTo>
                    <a:pt x="102" y="363"/>
                  </a:lnTo>
                  <a:lnTo>
                    <a:pt x="85" y="353"/>
                  </a:lnTo>
                  <a:lnTo>
                    <a:pt x="70" y="343"/>
                  </a:lnTo>
                  <a:lnTo>
                    <a:pt x="56" y="330"/>
                  </a:lnTo>
                  <a:lnTo>
                    <a:pt x="44" y="316"/>
                  </a:lnTo>
                  <a:lnTo>
                    <a:pt x="32" y="302"/>
                  </a:lnTo>
                  <a:lnTo>
                    <a:pt x="24" y="285"/>
                  </a:lnTo>
                  <a:lnTo>
                    <a:pt x="15" y="268"/>
                  </a:lnTo>
                  <a:lnTo>
                    <a:pt x="8" y="251"/>
                  </a:lnTo>
                  <a:lnTo>
                    <a:pt x="4" y="232"/>
                  </a:lnTo>
                  <a:lnTo>
                    <a:pt x="1" y="213"/>
                  </a:lnTo>
                  <a:lnTo>
                    <a:pt x="0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F0E0E8EB-9A43-4566-895E-3C6CD36C24A4}"/>
              </a:ext>
            </a:extLst>
          </p:cNvPr>
          <p:cNvSpPr/>
          <p:nvPr/>
        </p:nvSpPr>
        <p:spPr>
          <a:xfrm>
            <a:off x="3270398" y="4967964"/>
            <a:ext cx="4579471" cy="761157"/>
          </a:xfrm>
          <a:prstGeom prst="trapezoid">
            <a:avLst>
              <a:gd name="adj" fmla="val 171820"/>
            </a:avLst>
          </a:prstGeom>
          <a:solidFill>
            <a:srgbClr val="404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CAA1B9E9-98B9-4F56-A71C-889D553DF21C}"/>
              </a:ext>
            </a:extLst>
          </p:cNvPr>
          <p:cNvSpPr txBox="1"/>
          <p:nvPr/>
        </p:nvSpPr>
        <p:spPr>
          <a:xfrm>
            <a:off x="3697272" y="5277026"/>
            <a:ext cx="35568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82828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Weather Access Road</a:t>
            </a:r>
          </a:p>
          <a:p>
            <a:pPr algn="ctr">
              <a:defRPr/>
            </a:pPr>
            <a:r>
              <a:rPr lang="iu" sz="1100" b="1" i="0" u="none" strike="noStrike" kern="1200" cap="none" spc="0" normalizeH="0" noProof="0">
                <a:ln>
                  <a:noFill/>
                </a:ln>
                <a:solidFill>
                  <a:srgbClr val="828282">
                    <a:lumMod val="40000"/>
                    <a:lumOff val="6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ᐅᑭᐅᓗᒃᑖᖅ ᐊᑉᖁᑎ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82828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80F0CFF9-09BA-4576-9341-91E4F0F686EB}"/>
              </a:ext>
            </a:extLst>
          </p:cNvPr>
          <p:cNvSpPr>
            <a:spLocks/>
          </p:cNvSpPr>
          <p:nvPr/>
        </p:nvSpPr>
        <p:spPr bwMode="auto">
          <a:xfrm flipH="1">
            <a:off x="2322480" y="4259010"/>
            <a:ext cx="1411744" cy="1488500"/>
          </a:xfrm>
          <a:custGeom>
            <a:avLst/>
            <a:gdLst>
              <a:gd name="T0" fmla="*/ 1194 w 2419"/>
              <a:gd name="T1" fmla="*/ 2066 h 2412"/>
              <a:gd name="T2" fmla="*/ 1226 w 2419"/>
              <a:gd name="T3" fmla="*/ 1774 h 2412"/>
              <a:gd name="T4" fmla="*/ 1576 w 2419"/>
              <a:gd name="T5" fmla="*/ 1659 h 2412"/>
              <a:gd name="T6" fmla="*/ 1875 w 2419"/>
              <a:gd name="T7" fmla="*/ 1886 h 2412"/>
              <a:gd name="T8" fmla="*/ 1682 w 2419"/>
              <a:gd name="T9" fmla="*/ 2286 h 2412"/>
              <a:gd name="T10" fmla="*/ 1643 w 2419"/>
              <a:gd name="T11" fmla="*/ 2411 h 2412"/>
              <a:gd name="T12" fmla="*/ 1849 w 2419"/>
              <a:gd name="T13" fmla="*/ 2204 h 2412"/>
              <a:gd name="T14" fmla="*/ 2016 w 2419"/>
              <a:gd name="T15" fmla="*/ 1846 h 2412"/>
              <a:gd name="T16" fmla="*/ 2088 w 2419"/>
              <a:gd name="T17" fmla="*/ 1733 h 2412"/>
              <a:gd name="T18" fmla="*/ 2266 w 2419"/>
              <a:gd name="T19" fmla="*/ 2066 h 2412"/>
              <a:gd name="T20" fmla="*/ 2158 w 2419"/>
              <a:gd name="T21" fmla="*/ 2365 h 2412"/>
              <a:gd name="T22" fmla="*/ 2317 w 2419"/>
              <a:gd name="T23" fmla="*/ 2405 h 2412"/>
              <a:gd name="T24" fmla="*/ 2359 w 2419"/>
              <a:gd name="T25" fmla="*/ 2248 h 2412"/>
              <a:gd name="T26" fmla="*/ 2342 w 2419"/>
              <a:gd name="T27" fmla="*/ 1794 h 2412"/>
              <a:gd name="T28" fmla="*/ 2212 w 2419"/>
              <a:gd name="T29" fmla="*/ 1510 h 2412"/>
              <a:gd name="T30" fmla="*/ 2365 w 2419"/>
              <a:gd name="T31" fmla="*/ 1336 h 2412"/>
              <a:gd name="T32" fmla="*/ 2325 w 2419"/>
              <a:gd name="T33" fmla="*/ 1102 h 2412"/>
              <a:gd name="T34" fmla="*/ 1758 w 2419"/>
              <a:gd name="T35" fmla="*/ 944 h 2412"/>
              <a:gd name="T36" fmla="*/ 926 w 2419"/>
              <a:gd name="T37" fmla="*/ 975 h 2412"/>
              <a:gd name="T38" fmla="*/ 622 w 2419"/>
              <a:gd name="T39" fmla="*/ 918 h 2412"/>
              <a:gd name="T40" fmla="*/ 594 w 2419"/>
              <a:gd name="T41" fmla="*/ 811 h 2412"/>
              <a:gd name="T42" fmla="*/ 457 w 2419"/>
              <a:gd name="T43" fmla="*/ 804 h 2412"/>
              <a:gd name="T44" fmla="*/ 836 w 2419"/>
              <a:gd name="T45" fmla="*/ 458 h 2412"/>
              <a:gd name="T46" fmla="*/ 830 w 2419"/>
              <a:gd name="T47" fmla="*/ 409 h 2412"/>
              <a:gd name="T48" fmla="*/ 755 w 2419"/>
              <a:gd name="T49" fmla="*/ 199 h 2412"/>
              <a:gd name="T50" fmla="*/ 765 w 2419"/>
              <a:gd name="T51" fmla="*/ 68 h 2412"/>
              <a:gd name="T52" fmla="*/ 673 w 2419"/>
              <a:gd name="T53" fmla="*/ 14 h 2412"/>
              <a:gd name="T54" fmla="*/ 532 w 2419"/>
              <a:gd name="T55" fmla="*/ 68 h 2412"/>
              <a:gd name="T56" fmla="*/ 656 w 2419"/>
              <a:gd name="T57" fmla="*/ 211 h 2412"/>
              <a:gd name="T58" fmla="*/ 701 w 2419"/>
              <a:gd name="T59" fmla="*/ 498 h 2412"/>
              <a:gd name="T60" fmla="*/ 680 w 2419"/>
              <a:gd name="T61" fmla="*/ 352 h 2412"/>
              <a:gd name="T62" fmla="*/ 621 w 2419"/>
              <a:gd name="T63" fmla="*/ 382 h 2412"/>
              <a:gd name="T64" fmla="*/ 598 w 2419"/>
              <a:gd name="T65" fmla="*/ 201 h 2412"/>
              <a:gd name="T66" fmla="*/ 533 w 2419"/>
              <a:gd name="T67" fmla="*/ 318 h 2412"/>
              <a:gd name="T68" fmla="*/ 382 w 2419"/>
              <a:gd name="T69" fmla="*/ 248 h 2412"/>
              <a:gd name="T70" fmla="*/ 564 w 2419"/>
              <a:gd name="T71" fmla="*/ 441 h 2412"/>
              <a:gd name="T72" fmla="*/ 414 w 2419"/>
              <a:gd name="T73" fmla="*/ 465 h 2412"/>
              <a:gd name="T74" fmla="*/ 609 w 2419"/>
              <a:gd name="T75" fmla="*/ 622 h 2412"/>
              <a:gd name="T76" fmla="*/ 409 w 2419"/>
              <a:gd name="T77" fmla="*/ 574 h 2412"/>
              <a:gd name="T78" fmla="*/ 310 w 2419"/>
              <a:gd name="T79" fmla="*/ 448 h 2412"/>
              <a:gd name="T80" fmla="*/ 274 w 2419"/>
              <a:gd name="T81" fmla="*/ 478 h 2412"/>
              <a:gd name="T82" fmla="*/ 341 w 2419"/>
              <a:gd name="T83" fmla="*/ 583 h 2412"/>
              <a:gd name="T84" fmla="*/ 261 w 2419"/>
              <a:gd name="T85" fmla="*/ 580 h 2412"/>
              <a:gd name="T86" fmla="*/ 252 w 2419"/>
              <a:gd name="T87" fmla="*/ 654 h 2412"/>
              <a:gd name="T88" fmla="*/ 400 w 2419"/>
              <a:gd name="T89" fmla="*/ 697 h 2412"/>
              <a:gd name="T90" fmla="*/ 266 w 2419"/>
              <a:gd name="T91" fmla="*/ 753 h 2412"/>
              <a:gd name="T92" fmla="*/ 175 w 2419"/>
              <a:gd name="T93" fmla="*/ 794 h 2412"/>
              <a:gd name="T94" fmla="*/ 79 w 2419"/>
              <a:gd name="T95" fmla="*/ 785 h 2412"/>
              <a:gd name="T96" fmla="*/ 69 w 2419"/>
              <a:gd name="T97" fmla="*/ 891 h 2412"/>
              <a:gd name="T98" fmla="*/ 287 w 2419"/>
              <a:gd name="T99" fmla="*/ 821 h 2412"/>
              <a:gd name="T100" fmla="*/ 175 w 2419"/>
              <a:gd name="T101" fmla="*/ 978 h 2412"/>
              <a:gd name="T102" fmla="*/ 162 w 2419"/>
              <a:gd name="T103" fmla="*/ 1186 h 2412"/>
              <a:gd name="T104" fmla="*/ 421 w 2419"/>
              <a:gd name="T105" fmla="*/ 1381 h 2412"/>
              <a:gd name="T106" fmla="*/ 561 w 2419"/>
              <a:gd name="T107" fmla="*/ 1684 h 2412"/>
              <a:gd name="T108" fmla="*/ 749 w 2419"/>
              <a:gd name="T109" fmla="*/ 1754 h 2412"/>
              <a:gd name="T110" fmla="*/ 897 w 2419"/>
              <a:gd name="T111" fmla="*/ 1699 h 2412"/>
              <a:gd name="T112" fmla="*/ 740 w 2419"/>
              <a:gd name="T113" fmla="*/ 1908 h 2412"/>
              <a:gd name="T114" fmla="*/ 885 w 2419"/>
              <a:gd name="T115" fmla="*/ 2135 h 2412"/>
              <a:gd name="T116" fmla="*/ 1024 w 2419"/>
              <a:gd name="T117" fmla="*/ 2162 h 2412"/>
              <a:gd name="T118" fmla="*/ 847 w 2419"/>
              <a:gd name="T119" fmla="*/ 1920 h 2412"/>
              <a:gd name="T120" fmla="*/ 1113 w 2419"/>
              <a:gd name="T121" fmla="*/ 1824 h 2412"/>
              <a:gd name="T122" fmla="*/ 1093 w 2419"/>
              <a:gd name="T123" fmla="*/ 2288 h 2412"/>
              <a:gd name="T124" fmla="*/ 1189 w 2419"/>
              <a:gd name="T125" fmla="*/ 2411 h 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19" h="2412">
                <a:moveTo>
                  <a:pt x="1189" y="2411"/>
                </a:moveTo>
                <a:lnTo>
                  <a:pt x="1189" y="2411"/>
                </a:lnTo>
                <a:lnTo>
                  <a:pt x="1194" y="2402"/>
                </a:lnTo>
                <a:lnTo>
                  <a:pt x="1198" y="2392"/>
                </a:lnTo>
                <a:lnTo>
                  <a:pt x="1204" y="2368"/>
                </a:lnTo>
                <a:lnTo>
                  <a:pt x="1208" y="2341"/>
                </a:lnTo>
                <a:lnTo>
                  <a:pt x="1209" y="2313"/>
                </a:lnTo>
                <a:lnTo>
                  <a:pt x="1209" y="2313"/>
                </a:lnTo>
                <a:lnTo>
                  <a:pt x="1204" y="2306"/>
                </a:lnTo>
                <a:lnTo>
                  <a:pt x="1199" y="2298"/>
                </a:lnTo>
                <a:lnTo>
                  <a:pt x="1196" y="2286"/>
                </a:lnTo>
                <a:lnTo>
                  <a:pt x="1194" y="2275"/>
                </a:lnTo>
                <a:lnTo>
                  <a:pt x="1192" y="2251"/>
                </a:lnTo>
                <a:lnTo>
                  <a:pt x="1192" y="2230"/>
                </a:lnTo>
                <a:lnTo>
                  <a:pt x="1192" y="2230"/>
                </a:lnTo>
                <a:lnTo>
                  <a:pt x="1191" y="2189"/>
                </a:lnTo>
                <a:lnTo>
                  <a:pt x="1191" y="2148"/>
                </a:lnTo>
                <a:lnTo>
                  <a:pt x="1191" y="2107"/>
                </a:lnTo>
                <a:lnTo>
                  <a:pt x="1192" y="2087"/>
                </a:lnTo>
                <a:lnTo>
                  <a:pt x="1194" y="2066"/>
                </a:lnTo>
                <a:lnTo>
                  <a:pt x="1194" y="2066"/>
                </a:lnTo>
                <a:lnTo>
                  <a:pt x="1199" y="2023"/>
                </a:lnTo>
                <a:lnTo>
                  <a:pt x="1202" y="2002"/>
                </a:lnTo>
                <a:lnTo>
                  <a:pt x="1206" y="1982"/>
                </a:lnTo>
                <a:lnTo>
                  <a:pt x="1206" y="1982"/>
                </a:lnTo>
                <a:lnTo>
                  <a:pt x="1218" y="1941"/>
                </a:lnTo>
                <a:lnTo>
                  <a:pt x="1223" y="1921"/>
                </a:lnTo>
                <a:lnTo>
                  <a:pt x="1225" y="1911"/>
                </a:lnTo>
                <a:lnTo>
                  <a:pt x="1225" y="1900"/>
                </a:lnTo>
                <a:lnTo>
                  <a:pt x="1225" y="1900"/>
                </a:lnTo>
                <a:lnTo>
                  <a:pt x="1226" y="1883"/>
                </a:lnTo>
                <a:lnTo>
                  <a:pt x="1230" y="1867"/>
                </a:lnTo>
                <a:lnTo>
                  <a:pt x="1233" y="1852"/>
                </a:lnTo>
                <a:lnTo>
                  <a:pt x="1236" y="1835"/>
                </a:lnTo>
                <a:lnTo>
                  <a:pt x="1236" y="1835"/>
                </a:lnTo>
                <a:lnTo>
                  <a:pt x="1236" y="1826"/>
                </a:lnTo>
                <a:lnTo>
                  <a:pt x="1235" y="1819"/>
                </a:lnTo>
                <a:lnTo>
                  <a:pt x="1230" y="1804"/>
                </a:lnTo>
                <a:lnTo>
                  <a:pt x="1228" y="1790"/>
                </a:lnTo>
                <a:lnTo>
                  <a:pt x="1226" y="1781"/>
                </a:lnTo>
                <a:lnTo>
                  <a:pt x="1226" y="1774"/>
                </a:lnTo>
                <a:lnTo>
                  <a:pt x="1226" y="1774"/>
                </a:lnTo>
                <a:lnTo>
                  <a:pt x="1228" y="1756"/>
                </a:lnTo>
                <a:lnTo>
                  <a:pt x="1229" y="1736"/>
                </a:lnTo>
                <a:lnTo>
                  <a:pt x="1233" y="1717"/>
                </a:lnTo>
                <a:lnTo>
                  <a:pt x="1239" y="1699"/>
                </a:lnTo>
                <a:lnTo>
                  <a:pt x="1239" y="1699"/>
                </a:lnTo>
                <a:lnTo>
                  <a:pt x="1242" y="1692"/>
                </a:lnTo>
                <a:lnTo>
                  <a:pt x="1246" y="1684"/>
                </a:lnTo>
                <a:lnTo>
                  <a:pt x="1257" y="1669"/>
                </a:lnTo>
                <a:lnTo>
                  <a:pt x="1270" y="1654"/>
                </a:lnTo>
                <a:lnTo>
                  <a:pt x="1283" y="1640"/>
                </a:lnTo>
                <a:lnTo>
                  <a:pt x="1283" y="1640"/>
                </a:lnTo>
                <a:lnTo>
                  <a:pt x="1369" y="1644"/>
                </a:lnTo>
                <a:lnTo>
                  <a:pt x="1411" y="1648"/>
                </a:lnTo>
                <a:lnTo>
                  <a:pt x="1453" y="1654"/>
                </a:lnTo>
                <a:lnTo>
                  <a:pt x="1453" y="1654"/>
                </a:lnTo>
                <a:lnTo>
                  <a:pt x="1489" y="1659"/>
                </a:lnTo>
                <a:lnTo>
                  <a:pt x="1508" y="1662"/>
                </a:lnTo>
                <a:lnTo>
                  <a:pt x="1526" y="1662"/>
                </a:lnTo>
                <a:lnTo>
                  <a:pt x="1526" y="1662"/>
                </a:lnTo>
                <a:lnTo>
                  <a:pt x="1552" y="1661"/>
                </a:lnTo>
                <a:lnTo>
                  <a:pt x="1576" y="1659"/>
                </a:lnTo>
                <a:lnTo>
                  <a:pt x="1601" y="1657"/>
                </a:lnTo>
                <a:lnTo>
                  <a:pt x="1612" y="1652"/>
                </a:lnTo>
                <a:lnTo>
                  <a:pt x="1624" y="1648"/>
                </a:lnTo>
                <a:lnTo>
                  <a:pt x="1624" y="1648"/>
                </a:lnTo>
                <a:lnTo>
                  <a:pt x="1632" y="1645"/>
                </a:lnTo>
                <a:lnTo>
                  <a:pt x="1641" y="1644"/>
                </a:lnTo>
                <a:lnTo>
                  <a:pt x="1656" y="1643"/>
                </a:lnTo>
                <a:lnTo>
                  <a:pt x="1670" y="1643"/>
                </a:lnTo>
                <a:lnTo>
                  <a:pt x="1677" y="1641"/>
                </a:lnTo>
                <a:lnTo>
                  <a:pt x="1684" y="1640"/>
                </a:lnTo>
                <a:lnTo>
                  <a:pt x="1684" y="1640"/>
                </a:lnTo>
                <a:lnTo>
                  <a:pt x="1747" y="1679"/>
                </a:lnTo>
                <a:lnTo>
                  <a:pt x="1747" y="1679"/>
                </a:lnTo>
                <a:lnTo>
                  <a:pt x="1817" y="1778"/>
                </a:lnTo>
                <a:lnTo>
                  <a:pt x="1817" y="1778"/>
                </a:lnTo>
                <a:lnTo>
                  <a:pt x="1849" y="1826"/>
                </a:lnTo>
                <a:lnTo>
                  <a:pt x="1849" y="1826"/>
                </a:lnTo>
                <a:lnTo>
                  <a:pt x="1861" y="1845"/>
                </a:lnTo>
                <a:lnTo>
                  <a:pt x="1870" y="1866"/>
                </a:lnTo>
                <a:lnTo>
                  <a:pt x="1873" y="1876"/>
                </a:lnTo>
                <a:lnTo>
                  <a:pt x="1875" y="1886"/>
                </a:lnTo>
                <a:lnTo>
                  <a:pt x="1877" y="1896"/>
                </a:lnTo>
                <a:lnTo>
                  <a:pt x="1877" y="1906"/>
                </a:lnTo>
                <a:lnTo>
                  <a:pt x="1877" y="1906"/>
                </a:lnTo>
                <a:lnTo>
                  <a:pt x="1875" y="1930"/>
                </a:lnTo>
                <a:lnTo>
                  <a:pt x="1871" y="1955"/>
                </a:lnTo>
                <a:lnTo>
                  <a:pt x="1864" y="1979"/>
                </a:lnTo>
                <a:lnTo>
                  <a:pt x="1860" y="1992"/>
                </a:lnTo>
                <a:lnTo>
                  <a:pt x="1854" y="2003"/>
                </a:lnTo>
                <a:lnTo>
                  <a:pt x="1854" y="2003"/>
                </a:lnTo>
                <a:lnTo>
                  <a:pt x="1834" y="2041"/>
                </a:lnTo>
                <a:lnTo>
                  <a:pt x="1815" y="2080"/>
                </a:lnTo>
                <a:lnTo>
                  <a:pt x="1796" y="2119"/>
                </a:lnTo>
                <a:lnTo>
                  <a:pt x="1775" y="2156"/>
                </a:lnTo>
                <a:lnTo>
                  <a:pt x="1775" y="2156"/>
                </a:lnTo>
                <a:lnTo>
                  <a:pt x="1764" y="2177"/>
                </a:lnTo>
                <a:lnTo>
                  <a:pt x="1751" y="2196"/>
                </a:lnTo>
                <a:lnTo>
                  <a:pt x="1737" y="2214"/>
                </a:lnTo>
                <a:lnTo>
                  <a:pt x="1721" y="2232"/>
                </a:lnTo>
                <a:lnTo>
                  <a:pt x="1721" y="2232"/>
                </a:lnTo>
                <a:lnTo>
                  <a:pt x="1704" y="2257"/>
                </a:lnTo>
                <a:lnTo>
                  <a:pt x="1682" y="2286"/>
                </a:lnTo>
                <a:lnTo>
                  <a:pt x="1669" y="2300"/>
                </a:lnTo>
                <a:lnTo>
                  <a:pt x="1658" y="2315"/>
                </a:lnTo>
                <a:lnTo>
                  <a:pt x="1645" y="2324"/>
                </a:lnTo>
                <a:lnTo>
                  <a:pt x="1639" y="2327"/>
                </a:lnTo>
                <a:lnTo>
                  <a:pt x="1634" y="2330"/>
                </a:lnTo>
                <a:lnTo>
                  <a:pt x="1634" y="2330"/>
                </a:lnTo>
                <a:lnTo>
                  <a:pt x="1628" y="2333"/>
                </a:lnTo>
                <a:lnTo>
                  <a:pt x="1621" y="2339"/>
                </a:lnTo>
                <a:lnTo>
                  <a:pt x="1607" y="2353"/>
                </a:lnTo>
                <a:lnTo>
                  <a:pt x="1593" y="2368"/>
                </a:lnTo>
                <a:lnTo>
                  <a:pt x="1583" y="2378"/>
                </a:lnTo>
                <a:lnTo>
                  <a:pt x="1583" y="2378"/>
                </a:lnTo>
                <a:lnTo>
                  <a:pt x="1584" y="2384"/>
                </a:lnTo>
                <a:lnTo>
                  <a:pt x="1585" y="2388"/>
                </a:lnTo>
                <a:lnTo>
                  <a:pt x="1593" y="2392"/>
                </a:lnTo>
                <a:lnTo>
                  <a:pt x="1595" y="2395"/>
                </a:lnTo>
                <a:lnTo>
                  <a:pt x="1598" y="2398"/>
                </a:lnTo>
                <a:lnTo>
                  <a:pt x="1600" y="2404"/>
                </a:lnTo>
                <a:lnTo>
                  <a:pt x="1601" y="2409"/>
                </a:lnTo>
                <a:lnTo>
                  <a:pt x="1601" y="2409"/>
                </a:lnTo>
                <a:lnTo>
                  <a:pt x="1643" y="2411"/>
                </a:lnTo>
                <a:lnTo>
                  <a:pt x="1666" y="2411"/>
                </a:lnTo>
                <a:lnTo>
                  <a:pt x="1687" y="2409"/>
                </a:lnTo>
                <a:lnTo>
                  <a:pt x="1687" y="2409"/>
                </a:lnTo>
                <a:lnTo>
                  <a:pt x="1707" y="2409"/>
                </a:lnTo>
                <a:lnTo>
                  <a:pt x="1728" y="2411"/>
                </a:lnTo>
                <a:lnTo>
                  <a:pt x="1751" y="2411"/>
                </a:lnTo>
                <a:lnTo>
                  <a:pt x="1764" y="2411"/>
                </a:lnTo>
                <a:lnTo>
                  <a:pt x="1776" y="2409"/>
                </a:lnTo>
                <a:lnTo>
                  <a:pt x="1776" y="2409"/>
                </a:lnTo>
                <a:lnTo>
                  <a:pt x="1779" y="2406"/>
                </a:lnTo>
                <a:lnTo>
                  <a:pt x="1784" y="2401"/>
                </a:lnTo>
                <a:lnTo>
                  <a:pt x="1792" y="2382"/>
                </a:lnTo>
                <a:lnTo>
                  <a:pt x="1803" y="2350"/>
                </a:lnTo>
                <a:lnTo>
                  <a:pt x="1803" y="2350"/>
                </a:lnTo>
                <a:lnTo>
                  <a:pt x="1823" y="2305"/>
                </a:lnTo>
                <a:lnTo>
                  <a:pt x="1834" y="2276"/>
                </a:lnTo>
                <a:lnTo>
                  <a:pt x="1840" y="2258"/>
                </a:lnTo>
                <a:lnTo>
                  <a:pt x="1840" y="2258"/>
                </a:lnTo>
                <a:lnTo>
                  <a:pt x="1846" y="2231"/>
                </a:lnTo>
                <a:lnTo>
                  <a:pt x="1849" y="2204"/>
                </a:lnTo>
                <a:lnTo>
                  <a:pt x="1849" y="2204"/>
                </a:lnTo>
                <a:lnTo>
                  <a:pt x="1850" y="2179"/>
                </a:lnTo>
                <a:lnTo>
                  <a:pt x="1851" y="2167"/>
                </a:lnTo>
                <a:lnTo>
                  <a:pt x="1853" y="2160"/>
                </a:lnTo>
                <a:lnTo>
                  <a:pt x="1856" y="2155"/>
                </a:lnTo>
                <a:lnTo>
                  <a:pt x="1856" y="2155"/>
                </a:lnTo>
                <a:lnTo>
                  <a:pt x="1870" y="2136"/>
                </a:lnTo>
                <a:lnTo>
                  <a:pt x="1883" y="2118"/>
                </a:lnTo>
                <a:lnTo>
                  <a:pt x="1883" y="2118"/>
                </a:lnTo>
                <a:lnTo>
                  <a:pt x="1898" y="2092"/>
                </a:lnTo>
                <a:lnTo>
                  <a:pt x="1914" y="2066"/>
                </a:lnTo>
                <a:lnTo>
                  <a:pt x="1926" y="2039"/>
                </a:lnTo>
                <a:lnTo>
                  <a:pt x="1938" y="2010"/>
                </a:lnTo>
                <a:lnTo>
                  <a:pt x="1938" y="2010"/>
                </a:lnTo>
                <a:lnTo>
                  <a:pt x="1945" y="1992"/>
                </a:lnTo>
                <a:lnTo>
                  <a:pt x="1953" y="1975"/>
                </a:lnTo>
                <a:lnTo>
                  <a:pt x="1972" y="1940"/>
                </a:lnTo>
                <a:lnTo>
                  <a:pt x="1993" y="1904"/>
                </a:lnTo>
                <a:lnTo>
                  <a:pt x="2016" y="1865"/>
                </a:lnTo>
                <a:lnTo>
                  <a:pt x="2016" y="1865"/>
                </a:lnTo>
                <a:lnTo>
                  <a:pt x="2017" y="1856"/>
                </a:lnTo>
                <a:lnTo>
                  <a:pt x="2016" y="1846"/>
                </a:lnTo>
                <a:lnTo>
                  <a:pt x="2014" y="1836"/>
                </a:lnTo>
                <a:lnTo>
                  <a:pt x="2010" y="1826"/>
                </a:lnTo>
                <a:lnTo>
                  <a:pt x="1999" y="1805"/>
                </a:lnTo>
                <a:lnTo>
                  <a:pt x="1987" y="1784"/>
                </a:lnTo>
                <a:lnTo>
                  <a:pt x="1987" y="1784"/>
                </a:lnTo>
                <a:lnTo>
                  <a:pt x="1972" y="1757"/>
                </a:lnTo>
                <a:lnTo>
                  <a:pt x="1956" y="1730"/>
                </a:lnTo>
                <a:lnTo>
                  <a:pt x="1924" y="1675"/>
                </a:lnTo>
                <a:lnTo>
                  <a:pt x="1924" y="1675"/>
                </a:lnTo>
                <a:lnTo>
                  <a:pt x="1935" y="1674"/>
                </a:lnTo>
                <a:lnTo>
                  <a:pt x="1945" y="1675"/>
                </a:lnTo>
                <a:lnTo>
                  <a:pt x="1955" y="1676"/>
                </a:lnTo>
                <a:lnTo>
                  <a:pt x="1966" y="1679"/>
                </a:lnTo>
                <a:lnTo>
                  <a:pt x="1986" y="1686"/>
                </a:lnTo>
                <a:lnTo>
                  <a:pt x="2006" y="1692"/>
                </a:lnTo>
                <a:lnTo>
                  <a:pt x="2006" y="1692"/>
                </a:lnTo>
                <a:lnTo>
                  <a:pt x="2017" y="1693"/>
                </a:lnTo>
                <a:lnTo>
                  <a:pt x="2028" y="1698"/>
                </a:lnTo>
                <a:lnTo>
                  <a:pt x="2049" y="1708"/>
                </a:lnTo>
                <a:lnTo>
                  <a:pt x="2068" y="1719"/>
                </a:lnTo>
                <a:lnTo>
                  <a:pt x="2088" y="1733"/>
                </a:lnTo>
                <a:lnTo>
                  <a:pt x="2088" y="1733"/>
                </a:lnTo>
                <a:lnTo>
                  <a:pt x="2129" y="1761"/>
                </a:lnTo>
                <a:lnTo>
                  <a:pt x="2150" y="1777"/>
                </a:lnTo>
                <a:lnTo>
                  <a:pt x="2168" y="1792"/>
                </a:lnTo>
                <a:lnTo>
                  <a:pt x="2168" y="1792"/>
                </a:lnTo>
                <a:lnTo>
                  <a:pt x="2198" y="1819"/>
                </a:lnTo>
                <a:lnTo>
                  <a:pt x="2211" y="1834"/>
                </a:lnTo>
                <a:lnTo>
                  <a:pt x="2223" y="1846"/>
                </a:lnTo>
                <a:lnTo>
                  <a:pt x="2235" y="1862"/>
                </a:lnTo>
                <a:lnTo>
                  <a:pt x="2243" y="1877"/>
                </a:lnTo>
                <a:lnTo>
                  <a:pt x="2249" y="1896"/>
                </a:lnTo>
                <a:lnTo>
                  <a:pt x="2250" y="1906"/>
                </a:lnTo>
                <a:lnTo>
                  <a:pt x="2252" y="1917"/>
                </a:lnTo>
                <a:lnTo>
                  <a:pt x="2252" y="1917"/>
                </a:lnTo>
                <a:lnTo>
                  <a:pt x="2255" y="1935"/>
                </a:lnTo>
                <a:lnTo>
                  <a:pt x="2256" y="1954"/>
                </a:lnTo>
                <a:lnTo>
                  <a:pt x="2263" y="1991"/>
                </a:lnTo>
                <a:lnTo>
                  <a:pt x="2264" y="2009"/>
                </a:lnTo>
                <a:lnTo>
                  <a:pt x="2267" y="2027"/>
                </a:lnTo>
                <a:lnTo>
                  <a:pt x="2267" y="2046"/>
                </a:lnTo>
                <a:lnTo>
                  <a:pt x="2266" y="2066"/>
                </a:lnTo>
                <a:lnTo>
                  <a:pt x="2266" y="2066"/>
                </a:lnTo>
                <a:lnTo>
                  <a:pt x="2264" y="2091"/>
                </a:lnTo>
                <a:lnTo>
                  <a:pt x="2264" y="2116"/>
                </a:lnTo>
                <a:lnTo>
                  <a:pt x="2266" y="2143"/>
                </a:lnTo>
                <a:lnTo>
                  <a:pt x="2264" y="2169"/>
                </a:lnTo>
                <a:lnTo>
                  <a:pt x="2264" y="2169"/>
                </a:lnTo>
                <a:lnTo>
                  <a:pt x="2263" y="2194"/>
                </a:lnTo>
                <a:lnTo>
                  <a:pt x="2262" y="2220"/>
                </a:lnTo>
                <a:lnTo>
                  <a:pt x="2260" y="2232"/>
                </a:lnTo>
                <a:lnTo>
                  <a:pt x="2257" y="2245"/>
                </a:lnTo>
                <a:lnTo>
                  <a:pt x="2253" y="2257"/>
                </a:lnTo>
                <a:lnTo>
                  <a:pt x="2249" y="2268"/>
                </a:lnTo>
                <a:lnTo>
                  <a:pt x="2249" y="2268"/>
                </a:lnTo>
                <a:lnTo>
                  <a:pt x="2245" y="2278"/>
                </a:lnTo>
                <a:lnTo>
                  <a:pt x="2238" y="2286"/>
                </a:lnTo>
                <a:lnTo>
                  <a:pt x="2223" y="2302"/>
                </a:lnTo>
                <a:lnTo>
                  <a:pt x="2194" y="2333"/>
                </a:lnTo>
                <a:lnTo>
                  <a:pt x="2194" y="2333"/>
                </a:lnTo>
                <a:lnTo>
                  <a:pt x="2182" y="2344"/>
                </a:lnTo>
                <a:lnTo>
                  <a:pt x="2171" y="2354"/>
                </a:lnTo>
                <a:lnTo>
                  <a:pt x="2158" y="2365"/>
                </a:lnTo>
                <a:lnTo>
                  <a:pt x="2147" y="2377"/>
                </a:lnTo>
                <a:lnTo>
                  <a:pt x="2147" y="2377"/>
                </a:lnTo>
                <a:lnTo>
                  <a:pt x="2139" y="2388"/>
                </a:lnTo>
                <a:lnTo>
                  <a:pt x="2136" y="2391"/>
                </a:lnTo>
                <a:lnTo>
                  <a:pt x="2136" y="2392"/>
                </a:lnTo>
                <a:lnTo>
                  <a:pt x="2139" y="2397"/>
                </a:lnTo>
                <a:lnTo>
                  <a:pt x="2141" y="2402"/>
                </a:lnTo>
                <a:lnTo>
                  <a:pt x="2146" y="2409"/>
                </a:lnTo>
                <a:lnTo>
                  <a:pt x="2146" y="2409"/>
                </a:lnTo>
                <a:lnTo>
                  <a:pt x="2164" y="2411"/>
                </a:lnTo>
                <a:lnTo>
                  <a:pt x="2182" y="2411"/>
                </a:lnTo>
                <a:lnTo>
                  <a:pt x="2219" y="2409"/>
                </a:lnTo>
                <a:lnTo>
                  <a:pt x="2256" y="2408"/>
                </a:lnTo>
                <a:lnTo>
                  <a:pt x="2274" y="2408"/>
                </a:lnTo>
                <a:lnTo>
                  <a:pt x="2293" y="2409"/>
                </a:lnTo>
                <a:lnTo>
                  <a:pt x="2293" y="2409"/>
                </a:lnTo>
                <a:lnTo>
                  <a:pt x="2298" y="2404"/>
                </a:lnTo>
                <a:lnTo>
                  <a:pt x="2303" y="2402"/>
                </a:lnTo>
                <a:lnTo>
                  <a:pt x="2307" y="2402"/>
                </a:lnTo>
                <a:lnTo>
                  <a:pt x="2313" y="2404"/>
                </a:lnTo>
                <a:lnTo>
                  <a:pt x="2317" y="2405"/>
                </a:lnTo>
                <a:lnTo>
                  <a:pt x="2321" y="2405"/>
                </a:lnTo>
                <a:lnTo>
                  <a:pt x="2327" y="2404"/>
                </a:lnTo>
                <a:lnTo>
                  <a:pt x="2331" y="2398"/>
                </a:lnTo>
                <a:lnTo>
                  <a:pt x="2331" y="2398"/>
                </a:lnTo>
                <a:lnTo>
                  <a:pt x="2339" y="2388"/>
                </a:lnTo>
                <a:lnTo>
                  <a:pt x="2348" y="2377"/>
                </a:lnTo>
                <a:lnTo>
                  <a:pt x="2356" y="2367"/>
                </a:lnTo>
                <a:lnTo>
                  <a:pt x="2365" y="2356"/>
                </a:lnTo>
                <a:lnTo>
                  <a:pt x="2365" y="2356"/>
                </a:lnTo>
                <a:lnTo>
                  <a:pt x="2368" y="2348"/>
                </a:lnTo>
                <a:lnTo>
                  <a:pt x="2371" y="2337"/>
                </a:lnTo>
                <a:lnTo>
                  <a:pt x="2375" y="2326"/>
                </a:lnTo>
                <a:lnTo>
                  <a:pt x="2376" y="2312"/>
                </a:lnTo>
                <a:lnTo>
                  <a:pt x="2378" y="2299"/>
                </a:lnTo>
                <a:lnTo>
                  <a:pt x="2379" y="2288"/>
                </a:lnTo>
                <a:lnTo>
                  <a:pt x="2376" y="2276"/>
                </a:lnTo>
                <a:lnTo>
                  <a:pt x="2375" y="2273"/>
                </a:lnTo>
                <a:lnTo>
                  <a:pt x="2373" y="2269"/>
                </a:lnTo>
                <a:lnTo>
                  <a:pt x="2373" y="2269"/>
                </a:lnTo>
                <a:lnTo>
                  <a:pt x="2366" y="2259"/>
                </a:lnTo>
                <a:lnTo>
                  <a:pt x="2359" y="2248"/>
                </a:lnTo>
                <a:lnTo>
                  <a:pt x="2354" y="2237"/>
                </a:lnTo>
                <a:lnTo>
                  <a:pt x="2349" y="2225"/>
                </a:lnTo>
                <a:lnTo>
                  <a:pt x="2347" y="2214"/>
                </a:lnTo>
                <a:lnTo>
                  <a:pt x="2345" y="2201"/>
                </a:lnTo>
                <a:lnTo>
                  <a:pt x="2344" y="2190"/>
                </a:lnTo>
                <a:lnTo>
                  <a:pt x="2344" y="2179"/>
                </a:lnTo>
                <a:lnTo>
                  <a:pt x="2344" y="2179"/>
                </a:lnTo>
                <a:lnTo>
                  <a:pt x="2344" y="2141"/>
                </a:lnTo>
                <a:lnTo>
                  <a:pt x="2342" y="2101"/>
                </a:lnTo>
                <a:lnTo>
                  <a:pt x="2337" y="2024"/>
                </a:lnTo>
                <a:lnTo>
                  <a:pt x="2334" y="1986"/>
                </a:lnTo>
                <a:lnTo>
                  <a:pt x="2331" y="1948"/>
                </a:lnTo>
                <a:lnTo>
                  <a:pt x="2330" y="1910"/>
                </a:lnTo>
                <a:lnTo>
                  <a:pt x="2331" y="1870"/>
                </a:lnTo>
                <a:lnTo>
                  <a:pt x="2331" y="1870"/>
                </a:lnTo>
                <a:lnTo>
                  <a:pt x="2334" y="1856"/>
                </a:lnTo>
                <a:lnTo>
                  <a:pt x="2337" y="1841"/>
                </a:lnTo>
                <a:lnTo>
                  <a:pt x="2339" y="1825"/>
                </a:lnTo>
                <a:lnTo>
                  <a:pt x="2342" y="1809"/>
                </a:lnTo>
                <a:lnTo>
                  <a:pt x="2342" y="1809"/>
                </a:lnTo>
                <a:lnTo>
                  <a:pt x="2342" y="1794"/>
                </a:lnTo>
                <a:lnTo>
                  <a:pt x="2342" y="1777"/>
                </a:lnTo>
                <a:lnTo>
                  <a:pt x="2342" y="1740"/>
                </a:lnTo>
                <a:lnTo>
                  <a:pt x="2342" y="1740"/>
                </a:lnTo>
                <a:lnTo>
                  <a:pt x="2315" y="1722"/>
                </a:lnTo>
                <a:lnTo>
                  <a:pt x="2301" y="1712"/>
                </a:lnTo>
                <a:lnTo>
                  <a:pt x="2289" y="1702"/>
                </a:lnTo>
                <a:lnTo>
                  <a:pt x="2289" y="1702"/>
                </a:lnTo>
                <a:lnTo>
                  <a:pt x="2267" y="1682"/>
                </a:lnTo>
                <a:lnTo>
                  <a:pt x="2250" y="1661"/>
                </a:lnTo>
                <a:lnTo>
                  <a:pt x="2235" y="1638"/>
                </a:lnTo>
                <a:lnTo>
                  <a:pt x="2229" y="1627"/>
                </a:lnTo>
                <a:lnTo>
                  <a:pt x="2223" y="1616"/>
                </a:lnTo>
                <a:lnTo>
                  <a:pt x="2219" y="1603"/>
                </a:lnTo>
                <a:lnTo>
                  <a:pt x="2215" y="1590"/>
                </a:lnTo>
                <a:lnTo>
                  <a:pt x="2212" y="1577"/>
                </a:lnTo>
                <a:lnTo>
                  <a:pt x="2211" y="1565"/>
                </a:lnTo>
                <a:lnTo>
                  <a:pt x="2209" y="1552"/>
                </a:lnTo>
                <a:lnTo>
                  <a:pt x="2209" y="1538"/>
                </a:lnTo>
                <a:lnTo>
                  <a:pt x="2211" y="1524"/>
                </a:lnTo>
                <a:lnTo>
                  <a:pt x="2212" y="1510"/>
                </a:lnTo>
                <a:lnTo>
                  <a:pt x="2212" y="1510"/>
                </a:lnTo>
                <a:lnTo>
                  <a:pt x="2215" y="1494"/>
                </a:lnTo>
                <a:lnTo>
                  <a:pt x="2219" y="1478"/>
                </a:lnTo>
                <a:lnTo>
                  <a:pt x="2229" y="1447"/>
                </a:lnTo>
                <a:lnTo>
                  <a:pt x="2242" y="1416"/>
                </a:lnTo>
                <a:lnTo>
                  <a:pt x="2255" y="1385"/>
                </a:lnTo>
                <a:lnTo>
                  <a:pt x="2255" y="1385"/>
                </a:lnTo>
                <a:lnTo>
                  <a:pt x="2270" y="1351"/>
                </a:lnTo>
                <a:lnTo>
                  <a:pt x="2284" y="1317"/>
                </a:lnTo>
                <a:lnTo>
                  <a:pt x="2290" y="1299"/>
                </a:lnTo>
                <a:lnTo>
                  <a:pt x="2294" y="1280"/>
                </a:lnTo>
                <a:lnTo>
                  <a:pt x="2298" y="1262"/>
                </a:lnTo>
                <a:lnTo>
                  <a:pt x="2300" y="1242"/>
                </a:lnTo>
                <a:lnTo>
                  <a:pt x="2300" y="1242"/>
                </a:lnTo>
                <a:lnTo>
                  <a:pt x="2324" y="1265"/>
                </a:lnTo>
                <a:lnTo>
                  <a:pt x="2335" y="1276"/>
                </a:lnTo>
                <a:lnTo>
                  <a:pt x="2345" y="1287"/>
                </a:lnTo>
                <a:lnTo>
                  <a:pt x="2354" y="1300"/>
                </a:lnTo>
                <a:lnTo>
                  <a:pt x="2361" y="1313"/>
                </a:lnTo>
                <a:lnTo>
                  <a:pt x="2362" y="1320"/>
                </a:lnTo>
                <a:lnTo>
                  <a:pt x="2365" y="1328"/>
                </a:lnTo>
                <a:lnTo>
                  <a:pt x="2365" y="1336"/>
                </a:lnTo>
                <a:lnTo>
                  <a:pt x="2365" y="1344"/>
                </a:lnTo>
                <a:lnTo>
                  <a:pt x="2365" y="1344"/>
                </a:lnTo>
                <a:lnTo>
                  <a:pt x="2390" y="1344"/>
                </a:lnTo>
                <a:lnTo>
                  <a:pt x="2390" y="1344"/>
                </a:lnTo>
                <a:lnTo>
                  <a:pt x="2399" y="1328"/>
                </a:lnTo>
                <a:lnTo>
                  <a:pt x="2406" y="1313"/>
                </a:lnTo>
                <a:lnTo>
                  <a:pt x="2412" y="1296"/>
                </a:lnTo>
                <a:lnTo>
                  <a:pt x="2416" y="1279"/>
                </a:lnTo>
                <a:lnTo>
                  <a:pt x="2419" y="1261"/>
                </a:lnTo>
                <a:lnTo>
                  <a:pt x="2419" y="1242"/>
                </a:lnTo>
                <a:lnTo>
                  <a:pt x="2419" y="1222"/>
                </a:lnTo>
                <a:lnTo>
                  <a:pt x="2417" y="1203"/>
                </a:lnTo>
                <a:lnTo>
                  <a:pt x="2417" y="1203"/>
                </a:lnTo>
                <a:lnTo>
                  <a:pt x="2385" y="1177"/>
                </a:lnTo>
                <a:lnTo>
                  <a:pt x="2385" y="1177"/>
                </a:lnTo>
                <a:lnTo>
                  <a:pt x="2385" y="1142"/>
                </a:lnTo>
                <a:lnTo>
                  <a:pt x="2385" y="1142"/>
                </a:lnTo>
                <a:lnTo>
                  <a:pt x="2376" y="1133"/>
                </a:lnTo>
                <a:lnTo>
                  <a:pt x="2366" y="1126"/>
                </a:lnTo>
                <a:lnTo>
                  <a:pt x="2347" y="1113"/>
                </a:lnTo>
                <a:lnTo>
                  <a:pt x="2325" y="1102"/>
                </a:lnTo>
                <a:lnTo>
                  <a:pt x="2303" y="1094"/>
                </a:lnTo>
                <a:lnTo>
                  <a:pt x="2303" y="1094"/>
                </a:lnTo>
                <a:lnTo>
                  <a:pt x="2281" y="1085"/>
                </a:lnTo>
                <a:lnTo>
                  <a:pt x="2266" y="1077"/>
                </a:lnTo>
                <a:lnTo>
                  <a:pt x="2252" y="1065"/>
                </a:lnTo>
                <a:lnTo>
                  <a:pt x="2235" y="1050"/>
                </a:lnTo>
                <a:lnTo>
                  <a:pt x="2235" y="1050"/>
                </a:lnTo>
                <a:lnTo>
                  <a:pt x="2223" y="1040"/>
                </a:lnTo>
                <a:lnTo>
                  <a:pt x="2212" y="1030"/>
                </a:lnTo>
                <a:lnTo>
                  <a:pt x="2188" y="1013"/>
                </a:lnTo>
                <a:lnTo>
                  <a:pt x="2161" y="999"/>
                </a:lnTo>
                <a:lnTo>
                  <a:pt x="2134" y="987"/>
                </a:lnTo>
                <a:lnTo>
                  <a:pt x="2106" y="978"/>
                </a:lnTo>
                <a:lnTo>
                  <a:pt x="2078" y="971"/>
                </a:lnTo>
                <a:lnTo>
                  <a:pt x="2048" y="965"/>
                </a:lnTo>
                <a:lnTo>
                  <a:pt x="2018" y="961"/>
                </a:lnTo>
                <a:lnTo>
                  <a:pt x="2018" y="961"/>
                </a:lnTo>
                <a:lnTo>
                  <a:pt x="1953" y="952"/>
                </a:lnTo>
                <a:lnTo>
                  <a:pt x="1888" y="948"/>
                </a:lnTo>
                <a:lnTo>
                  <a:pt x="1823" y="945"/>
                </a:lnTo>
                <a:lnTo>
                  <a:pt x="1758" y="944"/>
                </a:lnTo>
                <a:lnTo>
                  <a:pt x="1694" y="946"/>
                </a:lnTo>
                <a:lnTo>
                  <a:pt x="1629" y="951"/>
                </a:lnTo>
                <a:lnTo>
                  <a:pt x="1564" y="958"/>
                </a:lnTo>
                <a:lnTo>
                  <a:pt x="1499" y="968"/>
                </a:lnTo>
                <a:lnTo>
                  <a:pt x="1499" y="968"/>
                </a:lnTo>
                <a:lnTo>
                  <a:pt x="1417" y="982"/>
                </a:lnTo>
                <a:lnTo>
                  <a:pt x="1375" y="987"/>
                </a:lnTo>
                <a:lnTo>
                  <a:pt x="1332" y="993"/>
                </a:lnTo>
                <a:lnTo>
                  <a:pt x="1290" y="997"/>
                </a:lnTo>
                <a:lnTo>
                  <a:pt x="1249" y="999"/>
                </a:lnTo>
                <a:lnTo>
                  <a:pt x="1206" y="999"/>
                </a:lnTo>
                <a:lnTo>
                  <a:pt x="1164" y="996"/>
                </a:lnTo>
                <a:lnTo>
                  <a:pt x="1164" y="996"/>
                </a:lnTo>
                <a:lnTo>
                  <a:pt x="1134" y="993"/>
                </a:lnTo>
                <a:lnTo>
                  <a:pt x="1105" y="989"/>
                </a:lnTo>
                <a:lnTo>
                  <a:pt x="1045" y="980"/>
                </a:lnTo>
                <a:lnTo>
                  <a:pt x="1015" y="976"/>
                </a:lnTo>
                <a:lnTo>
                  <a:pt x="986" y="975"/>
                </a:lnTo>
                <a:lnTo>
                  <a:pt x="956" y="973"/>
                </a:lnTo>
                <a:lnTo>
                  <a:pt x="926" y="975"/>
                </a:lnTo>
                <a:lnTo>
                  <a:pt x="926" y="975"/>
                </a:lnTo>
                <a:lnTo>
                  <a:pt x="897" y="979"/>
                </a:lnTo>
                <a:lnTo>
                  <a:pt x="867" y="983"/>
                </a:lnTo>
                <a:lnTo>
                  <a:pt x="836" y="987"/>
                </a:lnTo>
                <a:lnTo>
                  <a:pt x="806" y="990"/>
                </a:lnTo>
                <a:lnTo>
                  <a:pt x="776" y="990"/>
                </a:lnTo>
                <a:lnTo>
                  <a:pt x="762" y="990"/>
                </a:lnTo>
                <a:lnTo>
                  <a:pt x="748" y="989"/>
                </a:lnTo>
                <a:lnTo>
                  <a:pt x="732" y="986"/>
                </a:lnTo>
                <a:lnTo>
                  <a:pt x="718" y="983"/>
                </a:lnTo>
                <a:lnTo>
                  <a:pt x="704" y="979"/>
                </a:lnTo>
                <a:lnTo>
                  <a:pt x="689" y="973"/>
                </a:lnTo>
                <a:lnTo>
                  <a:pt x="689" y="973"/>
                </a:lnTo>
                <a:lnTo>
                  <a:pt x="670" y="966"/>
                </a:lnTo>
                <a:lnTo>
                  <a:pt x="650" y="958"/>
                </a:lnTo>
                <a:lnTo>
                  <a:pt x="641" y="954"/>
                </a:lnTo>
                <a:lnTo>
                  <a:pt x="633" y="946"/>
                </a:lnTo>
                <a:lnTo>
                  <a:pt x="628" y="939"/>
                </a:lnTo>
                <a:lnTo>
                  <a:pt x="624" y="929"/>
                </a:lnTo>
                <a:lnTo>
                  <a:pt x="624" y="929"/>
                </a:lnTo>
                <a:lnTo>
                  <a:pt x="622" y="924"/>
                </a:lnTo>
                <a:lnTo>
                  <a:pt x="622" y="918"/>
                </a:lnTo>
                <a:lnTo>
                  <a:pt x="624" y="914"/>
                </a:lnTo>
                <a:lnTo>
                  <a:pt x="625" y="910"/>
                </a:lnTo>
                <a:lnTo>
                  <a:pt x="632" y="903"/>
                </a:lnTo>
                <a:lnTo>
                  <a:pt x="641" y="896"/>
                </a:lnTo>
                <a:lnTo>
                  <a:pt x="641" y="896"/>
                </a:lnTo>
                <a:lnTo>
                  <a:pt x="655" y="887"/>
                </a:lnTo>
                <a:lnTo>
                  <a:pt x="667" y="877"/>
                </a:lnTo>
                <a:lnTo>
                  <a:pt x="680" y="867"/>
                </a:lnTo>
                <a:lnTo>
                  <a:pt x="691" y="856"/>
                </a:lnTo>
                <a:lnTo>
                  <a:pt x="713" y="832"/>
                </a:lnTo>
                <a:lnTo>
                  <a:pt x="732" y="806"/>
                </a:lnTo>
                <a:lnTo>
                  <a:pt x="732" y="806"/>
                </a:lnTo>
                <a:lnTo>
                  <a:pt x="732" y="805"/>
                </a:lnTo>
                <a:lnTo>
                  <a:pt x="731" y="801"/>
                </a:lnTo>
                <a:lnTo>
                  <a:pt x="731" y="801"/>
                </a:lnTo>
                <a:lnTo>
                  <a:pt x="707" y="797"/>
                </a:lnTo>
                <a:lnTo>
                  <a:pt x="684" y="797"/>
                </a:lnTo>
                <a:lnTo>
                  <a:pt x="662" y="797"/>
                </a:lnTo>
                <a:lnTo>
                  <a:pt x="639" y="799"/>
                </a:lnTo>
                <a:lnTo>
                  <a:pt x="617" y="805"/>
                </a:lnTo>
                <a:lnTo>
                  <a:pt x="594" y="811"/>
                </a:lnTo>
                <a:lnTo>
                  <a:pt x="571" y="819"/>
                </a:lnTo>
                <a:lnTo>
                  <a:pt x="550" y="829"/>
                </a:lnTo>
                <a:lnTo>
                  <a:pt x="550" y="829"/>
                </a:lnTo>
                <a:lnTo>
                  <a:pt x="536" y="836"/>
                </a:lnTo>
                <a:lnTo>
                  <a:pt x="529" y="839"/>
                </a:lnTo>
                <a:lnTo>
                  <a:pt x="520" y="842"/>
                </a:lnTo>
                <a:lnTo>
                  <a:pt x="512" y="843"/>
                </a:lnTo>
                <a:lnTo>
                  <a:pt x="505" y="842"/>
                </a:lnTo>
                <a:lnTo>
                  <a:pt x="495" y="839"/>
                </a:lnTo>
                <a:lnTo>
                  <a:pt x="486" y="833"/>
                </a:lnTo>
                <a:lnTo>
                  <a:pt x="486" y="833"/>
                </a:lnTo>
                <a:lnTo>
                  <a:pt x="482" y="830"/>
                </a:lnTo>
                <a:lnTo>
                  <a:pt x="476" y="829"/>
                </a:lnTo>
                <a:lnTo>
                  <a:pt x="465" y="828"/>
                </a:lnTo>
                <a:lnTo>
                  <a:pt x="451" y="829"/>
                </a:lnTo>
                <a:lnTo>
                  <a:pt x="438" y="829"/>
                </a:lnTo>
                <a:lnTo>
                  <a:pt x="438" y="829"/>
                </a:lnTo>
                <a:lnTo>
                  <a:pt x="441" y="821"/>
                </a:lnTo>
                <a:lnTo>
                  <a:pt x="445" y="813"/>
                </a:lnTo>
                <a:lnTo>
                  <a:pt x="451" y="808"/>
                </a:lnTo>
                <a:lnTo>
                  <a:pt x="457" y="804"/>
                </a:lnTo>
                <a:lnTo>
                  <a:pt x="469" y="795"/>
                </a:lnTo>
                <a:lnTo>
                  <a:pt x="484" y="789"/>
                </a:lnTo>
                <a:lnTo>
                  <a:pt x="484" y="789"/>
                </a:lnTo>
                <a:lnTo>
                  <a:pt x="513" y="775"/>
                </a:lnTo>
                <a:lnTo>
                  <a:pt x="542" y="758"/>
                </a:lnTo>
                <a:lnTo>
                  <a:pt x="568" y="740"/>
                </a:lnTo>
                <a:lnTo>
                  <a:pt x="594" y="720"/>
                </a:lnTo>
                <a:lnTo>
                  <a:pt x="618" y="699"/>
                </a:lnTo>
                <a:lnTo>
                  <a:pt x="641" y="675"/>
                </a:lnTo>
                <a:lnTo>
                  <a:pt x="662" y="651"/>
                </a:lnTo>
                <a:lnTo>
                  <a:pt x="683" y="624"/>
                </a:lnTo>
                <a:lnTo>
                  <a:pt x="683" y="624"/>
                </a:lnTo>
                <a:lnTo>
                  <a:pt x="731" y="564"/>
                </a:lnTo>
                <a:lnTo>
                  <a:pt x="779" y="505"/>
                </a:lnTo>
                <a:lnTo>
                  <a:pt x="779" y="505"/>
                </a:lnTo>
                <a:lnTo>
                  <a:pt x="789" y="494"/>
                </a:lnTo>
                <a:lnTo>
                  <a:pt x="800" y="484"/>
                </a:lnTo>
                <a:lnTo>
                  <a:pt x="813" y="474"/>
                </a:lnTo>
                <a:lnTo>
                  <a:pt x="827" y="464"/>
                </a:lnTo>
                <a:lnTo>
                  <a:pt x="827" y="464"/>
                </a:lnTo>
                <a:lnTo>
                  <a:pt x="836" y="458"/>
                </a:lnTo>
                <a:lnTo>
                  <a:pt x="846" y="451"/>
                </a:lnTo>
                <a:lnTo>
                  <a:pt x="853" y="443"/>
                </a:lnTo>
                <a:lnTo>
                  <a:pt x="860" y="434"/>
                </a:lnTo>
                <a:lnTo>
                  <a:pt x="860" y="434"/>
                </a:lnTo>
                <a:lnTo>
                  <a:pt x="871" y="417"/>
                </a:lnTo>
                <a:lnTo>
                  <a:pt x="877" y="407"/>
                </a:lnTo>
                <a:lnTo>
                  <a:pt x="880" y="399"/>
                </a:lnTo>
                <a:lnTo>
                  <a:pt x="880" y="399"/>
                </a:lnTo>
                <a:lnTo>
                  <a:pt x="880" y="393"/>
                </a:lnTo>
                <a:lnTo>
                  <a:pt x="877" y="390"/>
                </a:lnTo>
                <a:lnTo>
                  <a:pt x="874" y="388"/>
                </a:lnTo>
                <a:lnTo>
                  <a:pt x="871" y="386"/>
                </a:lnTo>
                <a:lnTo>
                  <a:pt x="867" y="386"/>
                </a:lnTo>
                <a:lnTo>
                  <a:pt x="863" y="388"/>
                </a:lnTo>
                <a:lnTo>
                  <a:pt x="856" y="390"/>
                </a:lnTo>
                <a:lnTo>
                  <a:pt x="856" y="390"/>
                </a:lnTo>
                <a:lnTo>
                  <a:pt x="850" y="396"/>
                </a:lnTo>
                <a:lnTo>
                  <a:pt x="844" y="402"/>
                </a:lnTo>
                <a:lnTo>
                  <a:pt x="837" y="407"/>
                </a:lnTo>
                <a:lnTo>
                  <a:pt x="834" y="409"/>
                </a:lnTo>
                <a:lnTo>
                  <a:pt x="830" y="409"/>
                </a:lnTo>
                <a:lnTo>
                  <a:pt x="830" y="409"/>
                </a:lnTo>
                <a:lnTo>
                  <a:pt x="827" y="407"/>
                </a:lnTo>
                <a:lnTo>
                  <a:pt x="824" y="405"/>
                </a:lnTo>
                <a:lnTo>
                  <a:pt x="822" y="396"/>
                </a:lnTo>
                <a:lnTo>
                  <a:pt x="820" y="378"/>
                </a:lnTo>
                <a:lnTo>
                  <a:pt x="820" y="378"/>
                </a:lnTo>
                <a:lnTo>
                  <a:pt x="816" y="351"/>
                </a:lnTo>
                <a:lnTo>
                  <a:pt x="813" y="337"/>
                </a:lnTo>
                <a:lnTo>
                  <a:pt x="809" y="323"/>
                </a:lnTo>
                <a:lnTo>
                  <a:pt x="809" y="323"/>
                </a:lnTo>
                <a:lnTo>
                  <a:pt x="799" y="296"/>
                </a:lnTo>
                <a:lnTo>
                  <a:pt x="786" y="270"/>
                </a:lnTo>
                <a:lnTo>
                  <a:pt x="786" y="270"/>
                </a:lnTo>
                <a:lnTo>
                  <a:pt x="771" y="245"/>
                </a:lnTo>
                <a:lnTo>
                  <a:pt x="771" y="245"/>
                </a:lnTo>
                <a:lnTo>
                  <a:pt x="762" y="235"/>
                </a:lnTo>
                <a:lnTo>
                  <a:pt x="757" y="228"/>
                </a:lnTo>
                <a:lnTo>
                  <a:pt x="755" y="224"/>
                </a:lnTo>
                <a:lnTo>
                  <a:pt x="755" y="224"/>
                </a:lnTo>
                <a:lnTo>
                  <a:pt x="754" y="212"/>
                </a:lnTo>
                <a:lnTo>
                  <a:pt x="755" y="199"/>
                </a:lnTo>
                <a:lnTo>
                  <a:pt x="757" y="188"/>
                </a:lnTo>
                <a:lnTo>
                  <a:pt x="758" y="178"/>
                </a:lnTo>
                <a:lnTo>
                  <a:pt x="765" y="156"/>
                </a:lnTo>
                <a:lnTo>
                  <a:pt x="774" y="134"/>
                </a:lnTo>
                <a:lnTo>
                  <a:pt x="774" y="134"/>
                </a:lnTo>
                <a:lnTo>
                  <a:pt x="782" y="116"/>
                </a:lnTo>
                <a:lnTo>
                  <a:pt x="789" y="99"/>
                </a:lnTo>
                <a:lnTo>
                  <a:pt x="795" y="82"/>
                </a:lnTo>
                <a:lnTo>
                  <a:pt x="799" y="64"/>
                </a:lnTo>
                <a:lnTo>
                  <a:pt x="799" y="64"/>
                </a:lnTo>
                <a:lnTo>
                  <a:pt x="799" y="57"/>
                </a:lnTo>
                <a:lnTo>
                  <a:pt x="799" y="51"/>
                </a:lnTo>
                <a:lnTo>
                  <a:pt x="798" y="48"/>
                </a:lnTo>
                <a:lnTo>
                  <a:pt x="795" y="47"/>
                </a:lnTo>
                <a:lnTo>
                  <a:pt x="790" y="47"/>
                </a:lnTo>
                <a:lnTo>
                  <a:pt x="786" y="47"/>
                </a:lnTo>
                <a:lnTo>
                  <a:pt x="786" y="47"/>
                </a:lnTo>
                <a:lnTo>
                  <a:pt x="783" y="48"/>
                </a:lnTo>
                <a:lnTo>
                  <a:pt x="779" y="50"/>
                </a:lnTo>
                <a:lnTo>
                  <a:pt x="774" y="55"/>
                </a:lnTo>
                <a:lnTo>
                  <a:pt x="765" y="68"/>
                </a:lnTo>
                <a:lnTo>
                  <a:pt x="765" y="68"/>
                </a:lnTo>
                <a:lnTo>
                  <a:pt x="742" y="96"/>
                </a:lnTo>
                <a:lnTo>
                  <a:pt x="728" y="115"/>
                </a:lnTo>
                <a:lnTo>
                  <a:pt x="723" y="123"/>
                </a:lnTo>
                <a:lnTo>
                  <a:pt x="723" y="123"/>
                </a:lnTo>
                <a:lnTo>
                  <a:pt x="697" y="100"/>
                </a:lnTo>
                <a:lnTo>
                  <a:pt x="697" y="100"/>
                </a:lnTo>
                <a:lnTo>
                  <a:pt x="707" y="35"/>
                </a:lnTo>
                <a:lnTo>
                  <a:pt x="707" y="35"/>
                </a:lnTo>
                <a:lnTo>
                  <a:pt x="706" y="31"/>
                </a:lnTo>
                <a:lnTo>
                  <a:pt x="704" y="24"/>
                </a:lnTo>
                <a:lnTo>
                  <a:pt x="700" y="18"/>
                </a:lnTo>
                <a:lnTo>
                  <a:pt x="696" y="11"/>
                </a:lnTo>
                <a:lnTo>
                  <a:pt x="690" y="6"/>
                </a:lnTo>
                <a:lnTo>
                  <a:pt x="684" y="1"/>
                </a:lnTo>
                <a:lnTo>
                  <a:pt x="680" y="0"/>
                </a:lnTo>
                <a:lnTo>
                  <a:pt x="677" y="1"/>
                </a:lnTo>
                <a:lnTo>
                  <a:pt x="676" y="3"/>
                </a:lnTo>
                <a:lnTo>
                  <a:pt x="676" y="3"/>
                </a:lnTo>
                <a:lnTo>
                  <a:pt x="673" y="7"/>
                </a:lnTo>
                <a:lnTo>
                  <a:pt x="673" y="14"/>
                </a:lnTo>
                <a:lnTo>
                  <a:pt x="673" y="27"/>
                </a:lnTo>
                <a:lnTo>
                  <a:pt x="673" y="27"/>
                </a:lnTo>
                <a:lnTo>
                  <a:pt x="672" y="35"/>
                </a:lnTo>
                <a:lnTo>
                  <a:pt x="670" y="42"/>
                </a:lnTo>
                <a:lnTo>
                  <a:pt x="666" y="51"/>
                </a:lnTo>
                <a:lnTo>
                  <a:pt x="662" y="58"/>
                </a:lnTo>
                <a:lnTo>
                  <a:pt x="652" y="72"/>
                </a:lnTo>
                <a:lnTo>
                  <a:pt x="639" y="85"/>
                </a:lnTo>
                <a:lnTo>
                  <a:pt x="639" y="85"/>
                </a:lnTo>
                <a:lnTo>
                  <a:pt x="636" y="85"/>
                </a:lnTo>
                <a:lnTo>
                  <a:pt x="633" y="86"/>
                </a:lnTo>
                <a:lnTo>
                  <a:pt x="624" y="86"/>
                </a:lnTo>
                <a:lnTo>
                  <a:pt x="607" y="83"/>
                </a:lnTo>
                <a:lnTo>
                  <a:pt x="607" y="83"/>
                </a:lnTo>
                <a:lnTo>
                  <a:pt x="590" y="81"/>
                </a:lnTo>
                <a:lnTo>
                  <a:pt x="571" y="75"/>
                </a:lnTo>
                <a:lnTo>
                  <a:pt x="571" y="75"/>
                </a:lnTo>
                <a:lnTo>
                  <a:pt x="551" y="69"/>
                </a:lnTo>
                <a:lnTo>
                  <a:pt x="542" y="68"/>
                </a:lnTo>
                <a:lnTo>
                  <a:pt x="532" y="68"/>
                </a:lnTo>
                <a:lnTo>
                  <a:pt x="532" y="68"/>
                </a:lnTo>
                <a:lnTo>
                  <a:pt x="525" y="68"/>
                </a:lnTo>
                <a:lnTo>
                  <a:pt x="515" y="71"/>
                </a:lnTo>
                <a:lnTo>
                  <a:pt x="509" y="72"/>
                </a:lnTo>
                <a:lnTo>
                  <a:pt x="506" y="75"/>
                </a:lnTo>
                <a:lnTo>
                  <a:pt x="503" y="78"/>
                </a:lnTo>
                <a:lnTo>
                  <a:pt x="502" y="82"/>
                </a:lnTo>
                <a:lnTo>
                  <a:pt x="502" y="82"/>
                </a:lnTo>
                <a:lnTo>
                  <a:pt x="503" y="86"/>
                </a:lnTo>
                <a:lnTo>
                  <a:pt x="506" y="89"/>
                </a:lnTo>
                <a:lnTo>
                  <a:pt x="513" y="93"/>
                </a:lnTo>
                <a:lnTo>
                  <a:pt x="520" y="96"/>
                </a:lnTo>
                <a:lnTo>
                  <a:pt x="536" y="103"/>
                </a:lnTo>
                <a:lnTo>
                  <a:pt x="547" y="108"/>
                </a:lnTo>
                <a:lnTo>
                  <a:pt x="547" y="108"/>
                </a:lnTo>
                <a:lnTo>
                  <a:pt x="580" y="127"/>
                </a:lnTo>
                <a:lnTo>
                  <a:pt x="595" y="137"/>
                </a:lnTo>
                <a:lnTo>
                  <a:pt x="611" y="150"/>
                </a:lnTo>
                <a:lnTo>
                  <a:pt x="625" y="163"/>
                </a:lnTo>
                <a:lnTo>
                  <a:pt x="638" y="177"/>
                </a:lnTo>
                <a:lnTo>
                  <a:pt x="648" y="192"/>
                </a:lnTo>
                <a:lnTo>
                  <a:pt x="656" y="211"/>
                </a:lnTo>
                <a:lnTo>
                  <a:pt x="656" y="211"/>
                </a:lnTo>
                <a:lnTo>
                  <a:pt x="662" y="221"/>
                </a:lnTo>
                <a:lnTo>
                  <a:pt x="667" y="231"/>
                </a:lnTo>
                <a:lnTo>
                  <a:pt x="682" y="249"/>
                </a:lnTo>
                <a:lnTo>
                  <a:pt x="682" y="249"/>
                </a:lnTo>
                <a:lnTo>
                  <a:pt x="693" y="266"/>
                </a:lnTo>
                <a:lnTo>
                  <a:pt x="701" y="283"/>
                </a:lnTo>
                <a:lnTo>
                  <a:pt x="708" y="300"/>
                </a:lnTo>
                <a:lnTo>
                  <a:pt x="714" y="318"/>
                </a:lnTo>
                <a:lnTo>
                  <a:pt x="720" y="337"/>
                </a:lnTo>
                <a:lnTo>
                  <a:pt x="724" y="355"/>
                </a:lnTo>
                <a:lnTo>
                  <a:pt x="731" y="393"/>
                </a:lnTo>
                <a:lnTo>
                  <a:pt x="731" y="393"/>
                </a:lnTo>
                <a:lnTo>
                  <a:pt x="732" y="405"/>
                </a:lnTo>
                <a:lnTo>
                  <a:pt x="731" y="416"/>
                </a:lnTo>
                <a:lnTo>
                  <a:pt x="730" y="427"/>
                </a:lnTo>
                <a:lnTo>
                  <a:pt x="727" y="439"/>
                </a:lnTo>
                <a:lnTo>
                  <a:pt x="718" y="460"/>
                </a:lnTo>
                <a:lnTo>
                  <a:pt x="710" y="481"/>
                </a:lnTo>
                <a:lnTo>
                  <a:pt x="710" y="481"/>
                </a:lnTo>
                <a:lnTo>
                  <a:pt x="701" y="498"/>
                </a:lnTo>
                <a:lnTo>
                  <a:pt x="691" y="514"/>
                </a:lnTo>
                <a:lnTo>
                  <a:pt x="672" y="545"/>
                </a:lnTo>
                <a:lnTo>
                  <a:pt x="672" y="545"/>
                </a:lnTo>
                <a:lnTo>
                  <a:pt x="663" y="525"/>
                </a:lnTo>
                <a:lnTo>
                  <a:pt x="655" y="504"/>
                </a:lnTo>
                <a:lnTo>
                  <a:pt x="646" y="484"/>
                </a:lnTo>
                <a:lnTo>
                  <a:pt x="643" y="474"/>
                </a:lnTo>
                <a:lnTo>
                  <a:pt x="642" y="464"/>
                </a:lnTo>
                <a:lnTo>
                  <a:pt x="642" y="464"/>
                </a:lnTo>
                <a:lnTo>
                  <a:pt x="642" y="454"/>
                </a:lnTo>
                <a:lnTo>
                  <a:pt x="642" y="444"/>
                </a:lnTo>
                <a:lnTo>
                  <a:pt x="643" y="434"/>
                </a:lnTo>
                <a:lnTo>
                  <a:pt x="646" y="424"/>
                </a:lnTo>
                <a:lnTo>
                  <a:pt x="649" y="416"/>
                </a:lnTo>
                <a:lnTo>
                  <a:pt x="653" y="406"/>
                </a:lnTo>
                <a:lnTo>
                  <a:pt x="663" y="390"/>
                </a:lnTo>
                <a:lnTo>
                  <a:pt x="663" y="390"/>
                </a:lnTo>
                <a:lnTo>
                  <a:pt x="670" y="381"/>
                </a:lnTo>
                <a:lnTo>
                  <a:pt x="674" y="372"/>
                </a:lnTo>
                <a:lnTo>
                  <a:pt x="677" y="362"/>
                </a:lnTo>
                <a:lnTo>
                  <a:pt x="680" y="352"/>
                </a:lnTo>
                <a:lnTo>
                  <a:pt x="683" y="332"/>
                </a:lnTo>
                <a:lnTo>
                  <a:pt x="687" y="313"/>
                </a:lnTo>
                <a:lnTo>
                  <a:pt x="687" y="313"/>
                </a:lnTo>
                <a:lnTo>
                  <a:pt x="689" y="307"/>
                </a:lnTo>
                <a:lnTo>
                  <a:pt x="689" y="301"/>
                </a:lnTo>
                <a:lnTo>
                  <a:pt x="687" y="297"/>
                </a:lnTo>
                <a:lnTo>
                  <a:pt x="684" y="293"/>
                </a:lnTo>
                <a:lnTo>
                  <a:pt x="680" y="289"/>
                </a:lnTo>
                <a:lnTo>
                  <a:pt x="674" y="286"/>
                </a:lnTo>
                <a:lnTo>
                  <a:pt x="669" y="283"/>
                </a:lnTo>
                <a:lnTo>
                  <a:pt x="662" y="282"/>
                </a:lnTo>
                <a:lnTo>
                  <a:pt x="662" y="282"/>
                </a:lnTo>
                <a:lnTo>
                  <a:pt x="659" y="282"/>
                </a:lnTo>
                <a:lnTo>
                  <a:pt x="656" y="284"/>
                </a:lnTo>
                <a:lnTo>
                  <a:pt x="650" y="293"/>
                </a:lnTo>
                <a:lnTo>
                  <a:pt x="643" y="308"/>
                </a:lnTo>
                <a:lnTo>
                  <a:pt x="643" y="308"/>
                </a:lnTo>
                <a:lnTo>
                  <a:pt x="636" y="334"/>
                </a:lnTo>
                <a:lnTo>
                  <a:pt x="628" y="359"/>
                </a:lnTo>
                <a:lnTo>
                  <a:pt x="628" y="359"/>
                </a:lnTo>
                <a:lnTo>
                  <a:pt x="621" y="382"/>
                </a:lnTo>
                <a:lnTo>
                  <a:pt x="617" y="392"/>
                </a:lnTo>
                <a:lnTo>
                  <a:pt x="611" y="402"/>
                </a:lnTo>
                <a:lnTo>
                  <a:pt x="611" y="402"/>
                </a:lnTo>
                <a:lnTo>
                  <a:pt x="608" y="399"/>
                </a:lnTo>
                <a:lnTo>
                  <a:pt x="608" y="396"/>
                </a:lnTo>
                <a:lnTo>
                  <a:pt x="607" y="390"/>
                </a:lnTo>
                <a:lnTo>
                  <a:pt x="607" y="390"/>
                </a:lnTo>
                <a:lnTo>
                  <a:pt x="601" y="381"/>
                </a:lnTo>
                <a:lnTo>
                  <a:pt x="597" y="371"/>
                </a:lnTo>
                <a:lnTo>
                  <a:pt x="597" y="371"/>
                </a:lnTo>
                <a:lnTo>
                  <a:pt x="594" y="361"/>
                </a:lnTo>
                <a:lnTo>
                  <a:pt x="592" y="351"/>
                </a:lnTo>
                <a:lnTo>
                  <a:pt x="591" y="331"/>
                </a:lnTo>
                <a:lnTo>
                  <a:pt x="591" y="331"/>
                </a:lnTo>
                <a:lnTo>
                  <a:pt x="588" y="310"/>
                </a:lnTo>
                <a:lnTo>
                  <a:pt x="588" y="289"/>
                </a:lnTo>
                <a:lnTo>
                  <a:pt x="591" y="245"/>
                </a:lnTo>
                <a:lnTo>
                  <a:pt x="591" y="245"/>
                </a:lnTo>
                <a:lnTo>
                  <a:pt x="594" y="231"/>
                </a:lnTo>
                <a:lnTo>
                  <a:pt x="597" y="216"/>
                </a:lnTo>
                <a:lnTo>
                  <a:pt x="598" y="201"/>
                </a:lnTo>
                <a:lnTo>
                  <a:pt x="598" y="194"/>
                </a:lnTo>
                <a:lnTo>
                  <a:pt x="597" y="187"/>
                </a:lnTo>
                <a:lnTo>
                  <a:pt x="597" y="187"/>
                </a:lnTo>
                <a:lnTo>
                  <a:pt x="594" y="181"/>
                </a:lnTo>
                <a:lnTo>
                  <a:pt x="590" y="178"/>
                </a:lnTo>
                <a:lnTo>
                  <a:pt x="584" y="177"/>
                </a:lnTo>
                <a:lnTo>
                  <a:pt x="580" y="178"/>
                </a:lnTo>
                <a:lnTo>
                  <a:pt x="574" y="181"/>
                </a:lnTo>
                <a:lnTo>
                  <a:pt x="570" y="184"/>
                </a:lnTo>
                <a:lnTo>
                  <a:pt x="566" y="188"/>
                </a:lnTo>
                <a:lnTo>
                  <a:pt x="563" y="194"/>
                </a:lnTo>
                <a:lnTo>
                  <a:pt x="563" y="194"/>
                </a:lnTo>
                <a:lnTo>
                  <a:pt x="554" y="212"/>
                </a:lnTo>
                <a:lnTo>
                  <a:pt x="546" y="232"/>
                </a:lnTo>
                <a:lnTo>
                  <a:pt x="546" y="232"/>
                </a:lnTo>
                <a:lnTo>
                  <a:pt x="542" y="249"/>
                </a:lnTo>
                <a:lnTo>
                  <a:pt x="537" y="267"/>
                </a:lnTo>
                <a:lnTo>
                  <a:pt x="534" y="286"/>
                </a:lnTo>
                <a:lnTo>
                  <a:pt x="534" y="304"/>
                </a:lnTo>
                <a:lnTo>
                  <a:pt x="534" y="304"/>
                </a:lnTo>
                <a:lnTo>
                  <a:pt x="533" y="318"/>
                </a:lnTo>
                <a:lnTo>
                  <a:pt x="532" y="324"/>
                </a:lnTo>
                <a:lnTo>
                  <a:pt x="529" y="328"/>
                </a:lnTo>
                <a:lnTo>
                  <a:pt x="526" y="331"/>
                </a:lnTo>
                <a:lnTo>
                  <a:pt x="520" y="334"/>
                </a:lnTo>
                <a:lnTo>
                  <a:pt x="515" y="335"/>
                </a:lnTo>
                <a:lnTo>
                  <a:pt x="506" y="337"/>
                </a:lnTo>
                <a:lnTo>
                  <a:pt x="506" y="337"/>
                </a:lnTo>
                <a:lnTo>
                  <a:pt x="496" y="337"/>
                </a:lnTo>
                <a:lnTo>
                  <a:pt x="489" y="335"/>
                </a:lnTo>
                <a:lnTo>
                  <a:pt x="482" y="332"/>
                </a:lnTo>
                <a:lnTo>
                  <a:pt x="476" y="328"/>
                </a:lnTo>
                <a:lnTo>
                  <a:pt x="467" y="317"/>
                </a:lnTo>
                <a:lnTo>
                  <a:pt x="455" y="303"/>
                </a:lnTo>
                <a:lnTo>
                  <a:pt x="455" y="303"/>
                </a:lnTo>
                <a:lnTo>
                  <a:pt x="413" y="253"/>
                </a:lnTo>
                <a:lnTo>
                  <a:pt x="413" y="253"/>
                </a:lnTo>
                <a:lnTo>
                  <a:pt x="407" y="249"/>
                </a:lnTo>
                <a:lnTo>
                  <a:pt x="401" y="245"/>
                </a:lnTo>
                <a:lnTo>
                  <a:pt x="394" y="243"/>
                </a:lnTo>
                <a:lnTo>
                  <a:pt x="387" y="245"/>
                </a:lnTo>
                <a:lnTo>
                  <a:pt x="382" y="248"/>
                </a:lnTo>
                <a:lnTo>
                  <a:pt x="377" y="252"/>
                </a:lnTo>
                <a:lnTo>
                  <a:pt x="376" y="257"/>
                </a:lnTo>
                <a:lnTo>
                  <a:pt x="376" y="266"/>
                </a:lnTo>
                <a:lnTo>
                  <a:pt x="376" y="266"/>
                </a:lnTo>
                <a:lnTo>
                  <a:pt x="380" y="277"/>
                </a:lnTo>
                <a:lnTo>
                  <a:pt x="386" y="287"/>
                </a:lnTo>
                <a:lnTo>
                  <a:pt x="393" y="299"/>
                </a:lnTo>
                <a:lnTo>
                  <a:pt x="400" y="308"/>
                </a:lnTo>
                <a:lnTo>
                  <a:pt x="417" y="328"/>
                </a:lnTo>
                <a:lnTo>
                  <a:pt x="431" y="348"/>
                </a:lnTo>
                <a:lnTo>
                  <a:pt x="431" y="348"/>
                </a:lnTo>
                <a:lnTo>
                  <a:pt x="441" y="361"/>
                </a:lnTo>
                <a:lnTo>
                  <a:pt x="452" y="371"/>
                </a:lnTo>
                <a:lnTo>
                  <a:pt x="464" y="379"/>
                </a:lnTo>
                <a:lnTo>
                  <a:pt x="478" y="386"/>
                </a:lnTo>
                <a:lnTo>
                  <a:pt x="505" y="399"/>
                </a:lnTo>
                <a:lnTo>
                  <a:pt x="530" y="412"/>
                </a:lnTo>
                <a:lnTo>
                  <a:pt x="530" y="412"/>
                </a:lnTo>
                <a:lnTo>
                  <a:pt x="544" y="420"/>
                </a:lnTo>
                <a:lnTo>
                  <a:pt x="554" y="430"/>
                </a:lnTo>
                <a:lnTo>
                  <a:pt x="564" y="441"/>
                </a:lnTo>
                <a:lnTo>
                  <a:pt x="573" y="456"/>
                </a:lnTo>
                <a:lnTo>
                  <a:pt x="573" y="456"/>
                </a:lnTo>
                <a:lnTo>
                  <a:pt x="568" y="456"/>
                </a:lnTo>
                <a:lnTo>
                  <a:pt x="559" y="454"/>
                </a:lnTo>
                <a:lnTo>
                  <a:pt x="543" y="453"/>
                </a:lnTo>
                <a:lnTo>
                  <a:pt x="543" y="453"/>
                </a:lnTo>
                <a:lnTo>
                  <a:pt x="512" y="446"/>
                </a:lnTo>
                <a:lnTo>
                  <a:pt x="512" y="446"/>
                </a:lnTo>
                <a:lnTo>
                  <a:pt x="481" y="439"/>
                </a:lnTo>
                <a:lnTo>
                  <a:pt x="465" y="436"/>
                </a:lnTo>
                <a:lnTo>
                  <a:pt x="450" y="434"/>
                </a:lnTo>
                <a:lnTo>
                  <a:pt x="450" y="434"/>
                </a:lnTo>
                <a:lnTo>
                  <a:pt x="438" y="436"/>
                </a:lnTo>
                <a:lnTo>
                  <a:pt x="428" y="440"/>
                </a:lnTo>
                <a:lnTo>
                  <a:pt x="424" y="441"/>
                </a:lnTo>
                <a:lnTo>
                  <a:pt x="420" y="446"/>
                </a:lnTo>
                <a:lnTo>
                  <a:pt x="416" y="450"/>
                </a:lnTo>
                <a:lnTo>
                  <a:pt x="414" y="454"/>
                </a:lnTo>
                <a:lnTo>
                  <a:pt x="414" y="454"/>
                </a:lnTo>
                <a:lnTo>
                  <a:pt x="413" y="460"/>
                </a:lnTo>
                <a:lnTo>
                  <a:pt x="414" y="465"/>
                </a:lnTo>
                <a:lnTo>
                  <a:pt x="417" y="471"/>
                </a:lnTo>
                <a:lnTo>
                  <a:pt x="421" y="474"/>
                </a:lnTo>
                <a:lnTo>
                  <a:pt x="427" y="477"/>
                </a:lnTo>
                <a:lnTo>
                  <a:pt x="433" y="480"/>
                </a:lnTo>
                <a:lnTo>
                  <a:pt x="444" y="481"/>
                </a:lnTo>
                <a:lnTo>
                  <a:pt x="444" y="481"/>
                </a:lnTo>
                <a:lnTo>
                  <a:pt x="461" y="482"/>
                </a:lnTo>
                <a:lnTo>
                  <a:pt x="475" y="485"/>
                </a:lnTo>
                <a:lnTo>
                  <a:pt x="491" y="490"/>
                </a:lnTo>
                <a:lnTo>
                  <a:pt x="505" y="495"/>
                </a:lnTo>
                <a:lnTo>
                  <a:pt x="533" y="509"/>
                </a:lnTo>
                <a:lnTo>
                  <a:pt x="561" y="525"/>
                </a:lnTo>
                <a:lnTo>
                  <a:pt x="561" y="525"/>
                </a:lnTo>
                <a:lnTo>
                  <a:pt x="573" y="532"/>
                </a:lnTo>
                <a:lnTo>
                  <a:pt x="584" y="540"/>
                </a:lnTo>
                <a:lnTo>
                  <a:pt x="592" y="550"/>
                </a:lnTo>
                <a:lnTo>
                  <a:pt x="601" y="562"/>
                </a:lnTo>
                <a:lnTo>
                  <a:pt x="607" y="574"/>
                </a:lnTo>
                <a:lnTo>
                  <a:pt x="611" y="589"/>
                </a:lnTo>
                <a:lnTo>
                  <a:pt x="612" y="604"/>
                </a:lnTo>
                <a:lnTo>
                  <a:pt x="609" y="622"/>
                </a:lnTo>
                <a:lnTo>
                  <a:pt x="609" y="622"/>
                </a:lnTo>
                <a:lnTo>
                  <a:pt x="553" y="664"/>
                </a:lnTo>
                <a:lnTo>
                  <a:pt x="553" y="664"/>
                </a:lnTo>
                <a:lnTo>
                  <a:pt x="532" y="680"/>
                </a:lnTo>
                <a:lnTo>
                  <a:pt x="510" y="699"/>
                </a:lnTo>
                <a:lnTo>
                  <a:pt x="510" y="699"/>
                </a:lnTo>
                <a:lnTo>
                  <a:pt x="503" y="703"/>
                </a:lnTo>
                <a:lnTo>
                  <a:pt x="499" y="705"/>
                </a:lnTo>
                <a:lnTo>
                  <a:pt x="496" y="705"/>
                </a:lnTo>
                <a:lnTo>
                  <a:pt x="493" y="705"/>
                </a:lnTo>
                <a:lnTo>
                  <a:pt x="489" y="703"/>
                </a:lnTo>
                <a:lnTo>
                  <a:pt x="484" y="696"/>
                </a:lnTo>
                <a:lnTo>
                  <a:pt x="484" y="696"/>
                </a:lnTo>
                <a:lnTo>
                  <a:pt x="472" y="680"/>
                </a:lnTo>
                <a:lnTo>
                  <a:pt x="467" y="672"/>
                </a:lnTo>
                <a:lnTo>
                  <a:pt x="462" y="662"/>
                </a:lnTo>
                <a:lnTo>
                  <a:pt x="462" y="662"/>
                </a:lnTo>
                <a:lnTo>
                  <a:pt x="450" y="639"/>
                </a:lnTo>
                <a:lnTo>
                  <a:pt x="438" y="617"/>
                </a:lnTo>
                <a:lnTo>
                  <a:pt x="424" y="596"/>
                </a:lnTo>
                <a:lnTo>
                  <a:pt x="409" y="574"/>
                </a:lnTo>
                <a:lnTo>
                  <a:pt x="409" y="574"/>
                </a:lnTo>
                <a:lnTo>
                  <a:pt x="394" y="556"/>
                </a:lnTo>
                <a:lnTo>
                  <a:pt x="382" y="535"/>
                </a:lnTo>
                <a:lnTo>
                  <a:pt x="370" y="512"/>
                </a:lnTo>
                <a:lnTo>
                  <a:pt x="366" y="501"/>
                </a:lnTo>
                <a:lnTo>
                  <a:pt x="363" y="490"/>
                </a:lnTo>
                <a:lnTo>
                  <a:pt x="363" y="490"/>
                </a:lnTo>
                <a:lnTo>
                  <a:pt x="360" y="473"/>
                </a:lnTo>
                <a:lnTo>
                  <a:pt x="358" y="448"/>
                </a:lnTo>
                <a:lnTo>
                  <a:pt x="355" y="437"/>
                </a:lnTo>
                <a:lnTo>
                  <a:pt x="352" y="427"/>
                </a:lnTo>
                <a:lnTo>
                  <a:pt x="346" y="422"/>
                </a:lnTo>
                <a:lnTo>
                  <a:pt x="343" y="419"/>
                </a:lnTo>
                <a:lnTo>
                  <a:pt x="341" y="419"/>
                </a:lnTo>
                <a:lnTo>
                  <a:pt x="341" y="419"/>
                </a:lnTo>
                <a:lnTo>
                  <a:pt x="335" y="420"/>
                </a:lnTo>
                <a:lnTo>
                  <a:pt x="329" y="423"/>
                </a:lnTo>
                <a:lnTo>
                  <a:pt x="327" y="427"/>
                </a:lnTo>
                <a:lnTo>
                  <a:pt x="322" y="433"/>
                </a:lnTo>
                <a:lnTo>
                  <a:pt x="314" y="444"/>
                </a:lnTo>
                <a:lnTo>
                  <a:pt x="310" y="448"/>
                </a:lnTo>
                <a:lnTo>
                  <a:pt x="304" y="451"/>
                </a:lnTo>
                <a:lnTo>
                  <a:pt x="304" y="451"/>
                </a:lnTo>
                <a:lnTo>
                  <a:pt x="301" y="451"/>
                </a:lnTo>
                <a:lnTo>
                  <a:pt x="298" y="450"/>
                </a:lnTo>
                <a:lnTo>
                  <a:pt x="291" y="447"/>
                </a:lnTo>
                <a:lnTo>
                  <a:pt x="280" y="440"/>
                </a:lnTo>
                <a:lnTo>
                  <a:pt x="280" y="440"/>
                </a:lnTo>
                <a:lnTo>
                  <a:pt x="274" y="439"/>
                </a:lnTo>
                <a:lnTo>
                  <a:pt x="269" y="439"/>
                </a:lnTo>
                <a:lnTo>
                  <a:pt x="267" y="440"/>
                </a:lnTo>
                <a:lnTo>
                  <a:pt x="266" y="441"/>
                </a:lnTo>
                <a:lnTo>
                  <a:pt x="264" y="444"/>
                </a:lnTo>
                <a:lnTo>
                  <a:pt x="263" y="448"/>
                </a:lnTo>
                <a:lnTo>
                  <a:pt x="263" y="448"/>
                </a:lnTo>
                <a:lnTo>
                  <a:pt x="266" y="456"/>
                </a:lnTo>
                <a:lnTo>
                  <a:pt x="271" y="465"/>
                </a:lnTo>
                <a:lnTo>
                  <a:pt x="278" y="474"/>
                </a:lnTo>
                <a:lnTo>
                  <a:pt x="281" y="477"/>
                </a:lnTo>
                <a:lnTo>
                  <a:pt x="284" y="477"/>
                </a:lnTo>
                <a:lnTo>
                  <a:pt x="284" y="477"/>
                </a:lnTo>
                <a:lnTo>
                  <a:pt x="274" y="478"/>
                </a:lnTo>
                <a:lnTo>
                  <a:pt x="263" y="481"/>
                </a:lnTo>
                <a:lnTo>
                  <a:pt x="259" y="482"/>
                </a:lnTo>
                <a:lnTo>
                  <a:pt x="256" y="485"/>
                </a:lnTo>
                <a:lnTo>
                  <a:pt x="253" y="490"/>
                </a:lnTo>
                <a:lnTo>
                  <a:pt x="254" y="497"/>
                </a:lnTo>
                <a:lnTo>
                  <a:pt x="254" y="497"/>
                </a:lnTo>
                <a:lnTo>
                  <a:pt x="257" y="504"/>
                </a:lnTo>
                <a:lnTo>
                  <a:pt x="263" y="512"/>
                </a:lnTo>
                <a:lnTo>
                  <a:pt x="271" y="518"/>
                </a:lnTo>
                <a:lnTo>
                  <a:pt x="278" y="522"/>
                </a:lnTo>
                <a:lnTo>
                  <a:pt x="278" y="522"/>
                </a:lnTo>
                <a:lnTo>
                  <a:pt x="288" y="526"/>
                </a:lnTo>
                <a:lnTo>
                  <a:pt x="298" y="533"/>
                </a:lnTo>
                <a:lnTo>
                  <a:pt x="307" y="540"/>
                </a:lnTo>
                <a:lnTo>
                  <a:pt x="315" y="548"/>
                </a:lnTo>
                <a:lnTo>
                  <a:pt x="315" y="548"/>
                </a:lnTo>
                <a:lnTo>
                  <a:pt x="328" y="562"/>
                </a:lnTo>
                <a:lnTo>
                  <a:pt x="334" y="569"/>
                </a:lnTo>
                <a:lnTo>
                  <a:pt x="338" y="576"/>
                </a:lnTo>
                <a:lnTo>
                  <a:pt x="338" y="576"/>
                </a:lnTo>
                <a:lnTo>
                  <a:pt x="341" y="583"/>
                </a:lnTo>
                <a:lnTo>
                  <a:pt x="339" y="590"/>
                </a:lnTo>
                <a:lnTo>
                  <a:pt x="336" y="596"/>
                </a:lnTo>
                <a:lnTo>
                  <a:pt x="332" y="603"/>
                </a:lnTo>
                <a:lnTo>
                  <a:pt x="327" y="608"/>
                </a:lnTo>
                <a:lnTo>
                  <a:pt x="321" y="611"/>
                </a:lnTo>
                <a:lnTo>
                  <a:pt x="314" y="613"/>
                </a:lnTo>
                <a:lnTo>
                  <a:pt x="307" y="613"/>
                </a:lnTo>
                <a:lnTo>
                  <a:pt x="307" y="613"/>
                </a:lnTo>
                <a:lnTo>
                  <a:pt x="298" y="610"/>
                </a:lnTo>
                <a:lnTo>
                  <a:pt x="293" y="606"/>
                </a:lnTo>
                <a:lnTo>
                  <a:pt x="288" y="600"/>
                </a:lnTo>
                <a:lnTo>
                  <a:pt x="284" y="591"/>
                </a:lnTo>
                <a:lnTo>
                  <a:pt x="284" y="591"/>
                </a:lnTo>
                <a:lnTo>
                  <a:pt x="281" y="576"/>
                </a:lnTo>
                <a:lnTo>
                  <a:pt x="278" y="567"/>
                </a:lnTo>
                <a:lnTo>
                  <a:pt x="277" y="564"/>
                </a:lnTo>
                <a:lnTo>
                  <a:pt x="276" y="564"/>
                </a:lnTo>
                <a:lnTo>
                  <a:pt x="276" y="564"/>
                </a:lnTo>
                <a:lnTo>
                  <a:pt x="269" y="569"/>
                </a:lnTo>
                <a:lnTo>
                  <a:pt x="263" y="574"/>
                </a:lnTo>
                <a:lnTo>
                  <a:pt x="261" y="580"/>
                </a:lnTo>
                <a:lnTo>
                  <a:pt x="261" y="587"/>
                </a:lnTo>
                <a:lnTo>
                  <a:pt x="261" y="594"/>
                </a:lnTo>
                <a:lnTo>
                  <a:pt x="260" y="601"/>
                </a:lnTo>
                <a:lnTo>
                  <a:pt x="259" y="607"/>
                </a:lnTo>
                <a:lnTo>
                  <a:pt x="254" y="613"/>
                </a:lnTo>
                <a:lnTo>
                  <a:pt x="254" y="613"/>
                </a:lnTo>
                <a:lnTo>
                  <a:pt x="250" y="614"/>
                </a:lnTo>
                <a:lnTo>
                  <a:pt x="244" y="614"/>
                </a:lnTo>
                <a:lnTo>
                  <a:pt x="232" y="613"/>
                </a:lnTo>
                <a:lnTo>
                  <a:pt x="225" y="613"/>
                </a:lnTo>
                <a:lnTo>
                  <a:pt x="219" y="613"/>
                </a:lnTo>
                <a:lnTo>
                  <a:pt x="215" y="614"/>
                </a:lnTo>
                <a:lnTo>
                  <a:pt x="211" y="618"/>
                </a:lnTo>
                <a:lnTo>
                  <a:pt x="211" y="618"/>
                </a:lnTo>
                <a:lnTo>
                  <a:pt x="209" y="622"/>
                </a:lnTo>
                <a:lnTo>
                  <a:pt x="209" y="625"/>
                </a:lnTo>
                <a:lnTo>
                  <a:pt x="212" y="632"/>
                </a:lnTo>
                <a:lnTo>
                  <a:pt x="216" y="637"/>
                </a:lnTo>
                <a:lnTo>
                  <a:pt x="223" y="642"/>
                </a:lnTo>
                <a:lnTo>
                  <a:pt x="239" y="649"/>
                </a:lnTo>
                <a:lnTo>
                  <a:pt x="252" y="654"/>
                </a:lnTo>
                <a:lnTo>
                  <a:pt x="252" y="654"/>
                </a:lnTo>
                <a:lnTo>
                  <a:pt x="267" y="659"/>
                </a:lnTo>
                <a:lnTo>
                  <a:pt x="284" y="664"/>
                </a:lnTo>
                <a:lnTo>
                  <a:pt x="284" y="664"/>
                </a:lnTo>
                <a:lnTo>
                  <a:pt x="301" y="665"/>
                </a:lnTo>
                <a:lnTo>
                  <a:pt x="317" y="666"/>
                </a:lnTo>
                <a:lnTo>
                  <a:pt x="334" y="665"/>
                </a:lnTo>
                <a:lnTo>
                  <a:pt x="349" y="661"/>
                </a:lnTo>
                <a:lnTo>
                  <a:pt x="349" y="661"/>
                </a:lnTo>
                <a:lnTo>
                  <a:pt x="363" y="655"/>
                </a:lnTo>
                <a:lnTo>
                  <a:pt x="372" y="654"/>
                </a:lnTo>
                <a:lnTo>
                  <a:pt x="375" y="654"/>
                </a:lnTo>
                <a:lnTo>
                  <a:pt x="377" y="654"/>
                </a:lnTo>
                <a:lnTo>
                  <a:pt x="377" y="654"/>
                </a:lnTo>
                <a:lnTo>
                  <a:pt x="382" y="658"/>
                </a:lnTo>
                <a:lnTo>
                  <a:pt x="386" y="664"/>
                </a:lnTo>
                <a:lnTo>
                  <a:pt x="393" y="678"/>
                </a:lnTo>
                <a:lnTo>
                  <a:pt x="393" y="678"/>
                </a:lnTo>
                <a:lnTo>
                  <a:pt x="396" y="688"/>
                </a:lnTo>
                <a:lnTo>
                  <a:pt x="400" y="697"/>
                </a:lnTo>
                <a:lnTo>
                  <a:pt x="400" y="697"/>
                </a:lnTo>
                <a:lnTo>
                  <a:pt x="409" y="712"/>
                </a:lnTo>
                <a:lnTo>
                  <a:pt x="413" y="719"/>
                </a:lnTo>
                <a:lnTo>
                  <a:pt x="416" y="726"/>
                </a:lnTo>
                <a:lnTo>
                  <a:pt x="416" y="726"/>
                </a:lnTo>
                <a:lnTo>
                  <a:pt x="416" y="733"/>
                </a:lnTo>
                <a:lnTo>
                  <a:pt x="413" y="738"/>
                </a:lnTo>
                <a:lnTo>
                  <a:pt x="410" y="743"/>
                </a:lnTo>
                <a:lnTo>
                  <a:pt x="404" y="748"/>
                </a:lnTo>
                <a:lnTo>
                  <a:pt x="393" y="755"/>
                </a:lnTo>
                <a:lnTo>
                  <a:pt x="382" y="761"/>
                </a:lnTo>
                <a:lnTo>
                  <a:pt x="382" y="761"/>
                </a:lnTo>
                <a:lnTo>
                  <a:pt x="366" y="767"/>
                </a:lnTo>
                <a:lnTo>
                  <a:pt x="351" y="771"/>
                </a:lnTo>
                <a:lnTo>
                  <a:pt x="334" y="774"/>
                </a:lnTo>
                <a:lnTo>
                  <a:pt x="317" y="775"/>
                </a:lnTo>
                <a:lnTo>
                  <a:pt x="317" y="775"/>
                </a:lnTo>
                <a:lnTo>
                  <a:pt x="305" y="774"/>
                </a:lnTo>
                <a:lnTo>
                  <a:pt x="294" y="771"/>
                </a:lnTo>
                <a:lnTo>
                  <a:pt x="284" y="767"/>
                </a:lnTo>
                <a:lnTo>
                  <a:pt x="276" y="760"/>
                </a:lnTo>
                <a:lnTo>
                  <a:pt x="266" y="753"/>
                </a:lnTo>
                <a:lnTo>
                  <a:pt x="257" y="744"/>
                </a:lnTo>
                <a:lnTo>
                  <a:pt x="239" y="724"/>
                </a:lnTo>
                <a:lnTo>
                  <a:pt x="239" y="724"/>
                </a:lnTo>
                <a:lnTo>
                  <a:pt x="240" y="737"/>
                </a:lnTo>
                <a:lnTo>
                  <a:pt x="243" y="747"/>
                </a:lnTo>
                <a:lnTo>
                  <a:pt x="246" y="757"/>
                </a:lnTo>
                <a:lnTo>
                  <a:pt x="252" y="765"/>
                </a:lnTo>
                <a:lnTo>
                  <a:pt x="257" y="774"/>
                </a:lnTo>
                <a:lnTo>
                  <a:pt x="263" y="782"/>
                </a:lnTo>
                <a:lnTo>
                  <a:pt x="280" y="798"/>
                </a:lnTo>
                <a:lnTo>
                  <a:pt x="280" y="798"/>
                </a:lnTo>
                <a:lnTo>
                  <a:pt x="225" y="806"/>
                </a:lnTo>
                <a:lnTo>
                  <a:pt x="225" y="806"/>
                </a:lnTo>
                <a:lnTo>
                  <a:pt x="213" y="808"/>
                </a:lnTo>
                <a:lnTo>
                  <a:pt x="203" y="808"/>
                </a:lnTo>
                <a:lnTo>
                  <a:pt x="198" y="808"/>
                </a:lnTo>
                <a:lnTo>
                  <a:pt x="192" y="806"/>
                </a:lnTo>
                <a:lnTo>
                  <a:pt x="188" y="805"/>
                </a:lnTo>
                <a:lnTo>
                  <a:pt x="184" y="801"/>
                </a:lnTo>
                <a:lnTo>
                  <a:pt x="184" y="801"/>
                </a:lnTo>
                <a:lnTo>
                  <a:pt x="175" y="794"/>
                </a:lnTo>
                <a:lnTo>
                  <a:pt x="167" y="784"/>
                </a:lnTo>
                <a:lnTo>
                  <a:pt x="157" y="775"/>
                </a:lnTo>
                <a:lnTo>
                  <a:pt x="151" y="772"/>
                </a:lnTo>
                <a:lnTo>
                  <a:pt x="147" y="771"/>
                </a:lnTo>
                <a:lnTo>
                  <a:pt x="147" y="771"/>
                </a:lnTo>
                <a:lnTo>
                  <a:pt x="143" y="772"/>
                </a:lnTo>
                <a:lnTo>
                  <a:pt x="140" y="777"/>
                </a:lnTo>
                <a:lnTo>
                  <a:pt x="138" y="782"/>
                </a:lnTo>
                <a:lnTo>
                  <a:pt x="138" y="788"/>
                </a:lnTo>
                <a:lnTo>
                  <a:pt x="137" y="802"/>
                </a:lnTo>
                <a:lnTo>
                  <a:pt x="136" y="812"/>
                </a:lnTo>
                <a:lnTo>
                  <a:pt x="136" y="812"/>
                </a:lnTo>
                <a:lnTo>
                  <a:pt x="120" y="804"/>
                </a:lnTo>
                <a:lnTo>
                  <a:pt x="104" y="794"/>
                </a:lnTo>
                <a:lnTo>
                  <a:pt x="104" y="794"/>
                </a:lnTo>
                <a:lnTo>
                  <a:pt x="93" y="785"/>
                </a:lnTo>
                <a:lnTo>
                  <a:pt x="87" y="782"/>
                </a:lnTo>
                <a:lnTo>
                  <a:pt x="85" y="781"/>
                </a:lnTo>
                <a:lnTo>
                  <a:pt x="82" y="782"/>
                </a:lnTo>
                <a:lnTo>
                  <a:pt x="82" y="782"/>
                </a:lnTo>
                <a:lnTo>
                  <a:pt x="79" y="785"/>
                </a:lnTo>
                <a:lnTo>
                  <a:pt x="78" y="791"/>
                </a:lnTo>
                <a:lnTo>
                  <a:pt x="78" y="797"/>
                </a:lnTo>
                <a:lnTo>
                  <a:pt x="79" y="805"/>
                </a:lnTo>
                <a:lnTo>
                  <a:pt x="83" y="819"/>
                </a:lnTo>
                <a:lnTo>
                  <a:pt x="85" y="829"/>
                </a:lnTo>
                <a:lnTo>
                  <a:pt x="85" y="829"/>
                </a:lnTo>
                <a:lnTo>
                  <a:pt x="72" y="830"/>
                </a:lnTo>
                <a:lnTo>
                  <a:pt x="58" y="832"/>
                </a:lnTo>
                <a:lnTo>
                  <a:pt x="58" y="832"/>
                </a:lnTo>
                <a:lnTo>
                  <a:pt x="54" y="833"/>
                </a:lnTo>
                <a:lnTo>
                  <a:pt x="51" y="836"/>
                </a:lnTo>
                <a:lnTo>
                  <a:pt x="48" y="839"/>
                </a:lnTo>
                <a:lnTo>
                  <a:pt x="46" y="842"/>
                </a:lnTo>
                <a:lnTo>
                  <a:pt x="46" y="850"/>
                </a:lnTo>
                <a:lnTo>
                  <a:pt x="46" y="857"/>
                </a:lnTo>
                <a:lnTo>
                  <a:pt x="46" y="857"/>
                </a:lnTo>
                <a:lnTo>
                  <a:pt x="49" y="864"/>
                </a:lnTo>
                <a:lnTo>
                  <a:pt x="51" y="871"/>
                </a:lnTo>
                <a:lnTo>
                  <a:pt x="55" y="877"/>
                </a:lnTo>
                <a:lnTo>
                  <a:pt x="59" y="881"/>
                </a:lnTo>
                <a:lnTo>
                  <a:pt x="69" y="891"/>
                </a:lnTo>
                <a:lnTo>
                  <a:pt x="80" y="898"/>
                </a:lnTo>
                <a:lnTo>
                  <a:pt x="93" y="904"/>
                </a:lnTo>
                <a:lnTo>
                  <a:pt x="107" y="908"/>
                </a:lnTo>
                <a:lnTo>
                  <a:pt x="121" y="910"/>
                </a:lnTo>
                <a:lnTo>
                  <a:pt x="134" y="910"/>
                </a:lnTo>
                <a:lnTo>
                  <a:pt x="134" y="910"/>
                </a:lnTo>
                <a:lnTo>
                  <a:pt x="143" y="908"/>
                </a:lnTo>
                <a:lnTo>
                  <a:pt x="150" y="904"/>
                </a:lnTo>
                <a:lnTo>
                  <a:pt x="155" y="898"/>
                </a:lnTo>
                <a:lnTo>
                  <a:pt x="162" y="893"/>
                </a:lnTo>
                <a:lnTo>
                  <a:pt x="174" y="880"/>
                </a:lnTo>
                <a:lnTo>
                  <a:pt x="179" y="873"/>
                </a:lnTo>
                <a:lnTo>
                  <a:pt x="185" y="869"/>
                </a:lnTo>
                <a:lnTo>
                  <a:pt x="185" y="869"/>
                </a:lnTo>
                <a:lnTo>
                  <a:pt x="203" y="857"/>
                </a:lnTo>
                <a:lnTo>
                  <a:pt x="222" y="847"/>
                </a:lnTo>
                <a:lnTo>
                  <a:pt x="242" y="839"/>
                </a:lnTo>
                <a:lnTo>
                  <a:pt x="261" y="832"/>
                </a:lnTo>
                <a:lnTo>
                  <a:pt x="261" y="832"/>
                </a:lnTo>
                <a:lnTo>
                  <a:pt x="278" y="825"/>
                </a:lnTo>
                <a:lnTo>
                  <a:pt x="287" y="821"/>
                </a:lnTo>
                <a:lnTo>
                  <a:pt x="297" y="818"/>
                </a:lnTo>
                <a:lnTo>
                  <a:pt x="307" y="816"/>
                </a:lnTo>
                <a:lnTo>
                  <a:pt x="317" y="816"/>
                </a:lnTo>
                <a:lnTo>
                  <a:pt x="328" y="819"/>
                </a:lnTo>
                <a:lnTo>
                  <a:pt x="338" y="825"/>
                </a:lnTo>
                <a:lnTo>
                  <a:pt x="338" y="825"/>
                </a:lnTo>
                <a:lnTo>
                  <a:pt x="352" y="843"/>
                </a:lnTo>
                <a:lnTo>
                  <a:pt x="352" y="843"/>
                </a:lnTo>
                <a:lnTo>
                  <a:pt x="331" y="855"/>
                </a:lnTo>
                <a:lnTo>
                  <a:pt x="308" y="864"/>
                </a:lnTo>
                <a:lnTo>
                  <a:pt x="298" y="870"/>
                </a:lnTo>
                <a:lnTo>
                  <a:pt x="290" y="876"/>
                </a:lnTo>
                <a:lnTo>
                  <a:pt x="283" y="881"/>
                </a:lnTo>
                <a:lnTo>
                  <a:pt x="276" y="890"/>
                </a:lnTo>
                <a:lnTo>
                  <a:pt x="276" y="890"/>
                </a:lnTo>
                <a:lnTo>
                  <a:pt x="267" y="901"/>
                </a:lnTo>
                <a:lnTo>
                  <a:pt x="259" y="911"/>
                </a:lnTo>
                <a:lnTo>
                  <a:pt x="240" y="931"/>
                </a:lnTo>
                <a:lnTo>
                  <a:pt x="219" y="949"/>
                </a:lnTo>
                <a:lnTo>
                  <a:pt x="198" y="963"/>
                </a:lnTo>
                <a:lnTo>
                  <a:pt x="175" y="978"/>
                </a:lnTo>
                <a:lnTo>
                  <a:pt x="151" y="992"/>
                </a:lnTo>
                <a:lnTo>
                  <a:pt x="104" y="1017"/>
                </a:lnTo>
                <a:lnTo>
                  <a:pt x="104" y="1017"/>
                </a:lnTo>
                <a:lnTo>
                  <a:pt x="75" y="1031"/>
                </a:lnTo>
                <a:lnTo>
                  <a:pt x="46" y="1045"/>
                </a:lnTo>
                <a:lnTo>
                  <a:pt x="32" y="1054"/>
                </a:lnTo>
                <a:lnTo>
                  <a:pt x="20" y="1064"/>
                </a:lnTo>
                <a:lnTo>
                  <a:pt x="8" y="1075"/>
                </a:lnTo>
                <a:lnTo>
                  <a:pt x="0" y="1089"/>
                </a:lnTo>
                <a:lnTo>
                  <a:pt x="0" y="1089"/>
                </a:lnTo>
                <a:lnTo>
                  <a:pt x="0" y="1156"/>
                </a:lnTo>
                <a:lnTo>
                  <a:pt x="0" y="1156"/>
                </a:lnTo>
                <a:lnTo>
                  <a:pt x="27" y="1211"/>
                </a:lnTo>
                <a:lnTo>
                  <a:pt x="27" y="1211"/>
                </a:lnTo>
                <a:lnTo>
                  <a:pt x="45" y="1214"/>
                </a:lnTo>
                <a:lnTo>
                  <a:pt x="63" y="1214"/>
                </a:lnTo>
                <a:lnTo>
                  <a:pt x="80" y="1212"/>
                </a:lnTo>
                <a:lnTo>
                  <a:pt x="97" y="1208"/>
                </a:lnTo>
                <a:lnTo>
                  <a:pt x="114" y="1203"/>
                </a:lnTo>
                <a:lnTo>
                  <a:pt x="131" y="1197"/>
                </a:lnTo>
                <a:lnTo>
                  <a:pt x="162" y="1186"/>
                </a:lnTo>
                <a:lnTo>
                  <a:pt x="162" y="1186"/>
                </a:lnTo>
                <a:lnTo>
                  <a:pt x="206" y="1193"/>
                </a:lnTo>
                <a:lnTo>
                  <a:pt x="206" y="1193"/>
                </a:lnTo>
                <a:lnTo>
                  <a:pt x="281" y="1236"/>
                </a:lnTo>
                <a:lnTo>
                  <a:pt x="281" y="1236"/>
                </a:lnTo>
                <a:lnTo>
                  <a:pt x="358" y="1236"/>
                </a:lnTo>
                <a:lnTo>
                  <a:pt x="358" y="1236"/>
                </a:lnTo>
                <a:lnTo>
                  <a:pt x="370" y="1258"/>
                </a:lnTo>
                <a:lnTo>
                  <a:pt x="377" y="1266"/>
                </a:lnTo>
                <a:lnTo>
                  <a:pt x="385" y="1276"/>
                </a:lnTo>
                <a:lnTo>
                  <a:pt x="385" y="1276"/>
                </a:lnTo>
                <a:lnTo>
                  <a:pt x="392" y="1283"/>
                </a:lnTo>
                <a:lnTo>
                  <a:pt x="397" y="1290"/>
                </a:lnTo>
                <a:lnTo>
                  <a:pt x="403" y="1299"/>
                </a:lnTo>
                <a:lnTo>
                  <a:pt x="406" y="1307"/>
                </a:lnTo>
                <a:lnTo>
                  <a:pt x="410" y="1317"/>
                </a:lnTo>
                <a:lnTo>
                  <a:pt x="411" y="1326"/>
                </a:lnTo>
                <a:lnTo>
                  <a:pt x="414" y="1345"/>
                </a:lnTo>
                <a:lnTo>
                  <a:pt x="414" y="1345"/>
                </a:lnTo>
                <a:lnTo>
                  <a:pt x="417" y="1364"/>
                </a:lnTo>
                <a:lnTo>
                  <a:pt x="421" y="1381"/>
                </a:lnTo>
                <a:lnTo>
                  <a:pt x="427" y="1398"/>
                </a:lnTo>
                <a:lnTo>
                  <a:pt x="434" y="1413"/>
                </a:lnTo>
                <a:lnTo>
                  <a:pt x="434" y="1413"/>
                </a:lnTo>
                <a:lnTo>
                  <a:pt x="455" y="1466"/>
                </a:lnTo>
                <a:lnTo>
                  <a:pt x="475" y="1518"/>
                </a:lnTo>
                <a:lnTo>
                  <a:pt x="475" y="1518"/>
                </a:lnTo>
                <a:lnTo>
                  <a:pt x="492" y="1525"/>
                </a:lnTo>
                <a:lnTo>
                  <a:pt x="492" y="1525"/>
                </a:lnTo>
                <a:lnTo>
                  <a:pt x="492" y="1552"/>
                </a:lnTo>
                <a:lnTo>
                  <a:pt x="492" y="1552"/>
                </a:lnTo>
                <a:lnTo>
                  <a:pt x="527" y="1618"/>
                </a:lnTo>
                <a:lnTo>
                  <a:pt x="527" y="1618"/>
                </a:lnTo>
                <a:lnTo>
                  <a:pt x="546" y="1604"/>
                </a:lnTo>
                <a:lnTo>
                  <a:pt x="546" y="1604"/>
                </a:lnTo>
                <a:lnTo>
                  <a:pt x="546" y="1627"/>
                </a:lnTo>
                <a:lnTo>
                  <a:pt x="547" y="1647"/>
                </a:lnTo>
                <a:lnTo>
                  <a:pt x="549" y="1657"/>
                </a:lnTo>
                <a:lnTo>
                  <a:pt x="551" y="1667"/>
                </a:lnTo>
                <a:lnTo>
                  <a:pt x="556" y="1675"/>
                </a:lnTo>
                <a:lnTo>
                  <a:pt x="561" y="1684"/>
                </a:lnTo>
                <a:lnTo>
                  <a:pt x="561" y="1684"/>
                </a:lnTo>
                <a:lnTo>
                  <a:pt x="583" y="1685"/>
                </a:lnTo>
                <a:lnTo>
                  <a:pt x="583" y="1685"/>
                </a:lnTo>
                <a:lnTo>
                  <a:pt x="605" y="1717"/>
                </a:lnTo>
                <a:lnTo>
                  <a:pt x="605" y="1717"/>
                </a:lnTo>
                <a:lnTo>
                  <a:pt x="619" y="1706"/>
                </a:lnTo>
                <a:lnTo>
                  <a:pt x="619" y="1706"/>
                </a:lnTo>
                <a:lnTo>
                  <a:pt x="626" y="1726"/>
                </a:lnTo>
                <a:lnTo>
                  <a:pt x="626" y="1726"/>
                </a:lnTo>
                <a:lnTo>
                  <a:pt x="641" y="1719"/>
                </a:lnTo>
                <a:lnTo>
                  <a:pt x="641" y="1719"/>
                </a:lnTo>
                <a:lnTo>
                  <a:pt x="649" y="1739"/>
                </a:lnTo>
                <a:lnTo>
                  <a:pt x="649" y="1739"/>
                </a:lnTo>
                <a:lnTo>
                  <a:pt x="663" y="1726"/>
                </a:lnTo>
                <a:lnTo>
                  <a:pt x="663" y="1726"/>
                </a:lnTo>
                <a:lnTo>
                  <a:pt x="682" y="1750"/>
                </a:lnTo>
                <a:lnTo>
                  <a:pt x="682" y="1750"/>
                </a:lnTo>
                <a:lnTo>
                  <a:pt x="731" y="1743"/>
                </a:lnTo>
                <a:lnTo>
                  <a:pt x="731" y="1743"/>
                </a:lnTo>
                <a:lnTo>
                  <a:pt x="737" y="1726"/>
                </a:lnTo>
                <a:lnTo>
                  <a:pt x="737" y="1726"/>
                </a:lnTo>
                <a:lnTo>
                  <a:pt x="749" y="1754"/>
                </a:lnTo>
                <a:lnTo>
                  <a:pt x="749" y="1754"/>
                </a:lnTo>
                <a:lnTo>
                  <a:pt x="769" y="1727"/>
                </a:lnTo>
                <a:lnTo>
                  <a:pt x="769" y="1727"/>
                </a:lnTo>
                <a:lnTo>
                  <a:pt x="782" y="1739"/>
                </a:lnTo>
                <a:lnTo>
                  <a:pt x="782" y="1739"/>
                </a:lnTo>
                <a:lnTo>
                  <a:pt x="803" y="1708"/>
                </a:lnTo>
                <a:lnTo>
                  <a:pt x="803" y="1708"/>
                </a:lnTo>
                <a:lnTo>
                  <a:pt x="815" y="1717"/>
                </a:lnTo>
                <a:lnTo>
                  <a:pt x="815" y="1717"/>
                </a:lnTo>
                <a:lnTo>
                  <a:pt x="819" y="1712"/>
                </a:lnTo>
                <a:lnTo>
                  <a:pt x="824" y="1708"/>
                </a:lnTo>
                <a:lnTo>
                  <a:pt x="830" y="1706"/>
                </a:lnTo>
                <a:lnTo>
                  <a:pt x="836" y="1706"/>
                </a:lnTo>
                <a:lnTo>
                  <a:pt x="847" y="1706"/>
                </a:lnTo>
                <a:lnTo>
                  <a:pt x="853" y="1706"/>
                </a:lnTo>
                <a:lnTo>
                  <a:pt x="858" y="1706"/>
                </a:lnTo>
                <a:lnTo>
                  <a:pt x="858" y="1706"/>
                </a:lnTo>
                <a:lnTo>
                  <a:pt x="868" y="1703"/>
                </a:lnTo>
                <a:lnTo>
                  <a:pt x="878" y="1702"/>
                </a:lnTo>
                <a:lnTo>
                  <a:pt x="888" y="1702"/>
                </a:lnTo>
                <a:lnTo>
                  <a:pt x="897" y="1699"/>
                </a:lnTo>
                <a:lnTo>
                  <a:pt x="897" y="1699"/>
                </a:lnTo>
                <a:lnTo>
                  <a:pt x="908" y="1696"/>
                </a:lnTo>
                <a:lnTo>
                  <a:pt x="919" y="1695"/>
                </a:lnTo>
                <a:lnTo>
                  <a:pt x="932" y="1696"/>
                </a:lnTo>
                <a:lnTo>
                  <a:pt x="946" y="1702"/>
                </a:lnTo>
                <a:lnTo>
                  <a:pt x="946" y="1702"/>
                </a:lnTo>
                <a:lnTo>
                  <a:pt x="925" y="1726"/>
                </a:lnTo>
                <a:lnTo>
                  <a:pt x="904" y="1749"/>
                </a:lnTo>
                <a:lnTo>
                  <a:pt x="861" y="1790"/>
                </a:lnTo>
                <a:lnTo>
                  <a:pt x="861" y="1790"/>
                </a:lnTo>
                <a:lnTo>
                  <a:pt x="851" y="1798"/>
                </a:lnTo>
                <a:lnTo>
                  <a:pt x="841" y="1807"/>
                </a:lnTo>
                <a:lnTo>
                  <a:pt x="822" y="1821"/>
                </a:lnTo>
                <a:lnTo>
                  <a:pt x="799" y="1834"/>
                </a:lnTo>
                <a:lnTo>
                  <a:pt x="778" y="1848"/>
                </a:lnTo>
                <a:lnTo>
                  <a:pt x="778" y="1848"/>
                </a:lnTo>
                <a:lnTo>
                  <a:pt x="768" y="1856"/>
                </a:lnTo>
                <a:lnTo>
                  <a:pt x="758" y="1867"/>
                </a:lnTo>
                <a:lnTo>
                  <a:pt x="749" y="1880"/>
                </a:lnTo>
                <a:lnTo>
                  <a:pt x="742" y="1894"/>
                </a:lnTo>
                <a:lnTo>
                  <a:pt x="740" y="1908"/>
                </a:lnTo>
                <a:lnTo>
                  <a:pt x="740" y="1916"/>
                </a:lnTo>
                <a:lnTo>
                  <a:pt x="740" y="1923"/>
                </a:lnTo>
                <a:lnTo>
                  <a:pt x="741" y="1930"/>
                </a:lnTo>
                <a:lnTo>
                  <a:pt x="744" y="1937"/>
                </a:lnTo>
                <a:lnTo>
                  <a:pt x="747" y="1942"/>
                </a:lnTo>
                <a:lnTo>
                  <a:pt x="752" y="1950"/>
                </a:lnTo>
                <a:lnTo>
                  <a:pt x="752" y="1950"/>
                </a:lnTo>
                <a:lnTo>
                  <a:pt x="771" y="1969"/>
                </a:lnTo>
                <a:lnTo>
                  <a:pt x="790" y="1986"/>
                </a:lnTo>
                <a:lnTo>
                  <a:pt x="809" y="2006"/>
                </a:lnTo>
                <a:lnTo>
                  <a:pt x="819" y="2016"/>
                </a:lnTo>
                <a:lnTo>
                  <a:pt x="827" y="2027"/>
                </a:lnTo>
                <a:lnTo>
                  <a:pt x="827" y="2027"/>
                </a:lnTo>
                <a:lnTo>
                  <a:pt x="844" y="2056"/>
                </a:lnTo>
                <a:lnTo>
                  <a:pt x="861" y="2085"/>
                </a:lnTo>
                <a:lnTo>
                  <a:pt x="861" y="2085"/>
                </a:lnTo>
                <a:lnTo>
                  <a:pt x="871" y="2099"/>
                </a:lnTo>
                <a:lnTo>
                  <a:pt x="878" y="2112"/>
                </a:lnTo>
                <a:lnTo>
                  <a:pt x="881" y="2119"/>
                </a:lnTo>
                <a:lnTo>
                  <a:pt x="884" y="2126"/>
                </a:lnTo>
                <a:lnTo>
                  <a:pt x="885" y="2135"/>
                </a:lnTo>
                <a:lnTo>
                  <a:pt x="885" y="2143"/>
                </a:lnTo>
                <a:lnTo>
                  <a:pt x="885" y="2143"/>
                </a:lnTo>
                <a:lnTo>
                  <a:pt x="885" y="2220"/>
                </a:lnTo>
                <a:lnTo>
                  <a:pt x="885" y="2220"/>
                </a:lnTo>
                <a:lnTo>
                  <a:pt x="885" y="2241"/>
                </a:lnTo>
                <a:lnTo>
                  <a:pt x="887" y="2257"/>
                </a:lnTo>
                <a:lnTo>
                  <a:pt x="890" y="2268"/>
                </a:lnTo>
                <a:lnTo>
                  <a:pt x="895" y="2278"/>
                </a:lnTo>
                <a:lnTo>
                  <a:pt x="902" y="2286"/>
                </a:lnTo>
                <a:lnTo>
                  <a:pt x="912" y="2293"/>
                </a:lnTo>
                <a:lnTo>
                  <a:pt x="926" y="2300"/>
                </a:lnTo>
                <a:lnTo>
                  <a:pt x="946" y="2309"/>
                </a:lnTo>
                <a:lnTo>
                  <a:pt x="946" y="2309"/>
                </a:lnTo>
                <a:lnTo>
                  <a:pt x="960" y="2293"/>
                </a:lnTo>
                <a:lnTo>
                  <a:pt x="974" y="2276"/>
                </a:lnTo>
                <a:lnTo>
                  <a:pt x="984" y="2258"/>
                </a:lnTo>
                <a:lnTo>
                  <a:pt x="994" y="2240"/>
                </a:lnTo>
                <a:lnTo>
                  <a:pt x="1003" y="2220"/>
                </a:lnTo>
                <a:lnTo>
                  <a:pt x="1010" y="2201"/>
                </a:lnTo>
                <a:lnTo>
                  <a:pt x="1024" y="2162"/>
                </a:lnTo>
                <a:lnTo>
                  <a:pt x="1024" y="2162"/>
                </a:lnTo>
                <a:lnTo>
                  <a:pt x="1024" y="2157"/>
                </a:lnTo>
                <a:lnTo>
                  <a:pt x="1022" y="2153"/>
                </a:lnTo>
                <a:lnTo>
                  <a:pt x="1015" y="2141"/>
                </a:lnTo>
                <a:lnTo>
                  <a:pt x="1000" y="2119"/>
                </a:lnTo>
                <a:lnTo>
                  <a:pt x="1000" y="2119"/>
                </a:lnTo>
                <a:lnTo>
                  <a:pt x="984" y="2099"/>
                </a:lnTo>
                <a:lnTo>
                  <a:pt x="966" y="2081"/>
                </a:lnTo>
                <a:lnTo>
                  <a:pt x="966" y="2081"/>
                </a:lnTo>
                <a:lnTo>
                  <a:pt x="939" y="2056"/>
                </a:lnTo>
                <a:lnTo>
                  <a:pt x="914" y="2030"/>
                </a:lnTo>
                <a:lnTo>
                  <a:pt x="890" y="2002"/>
                </a:lnTo>
                <a:lnTo>
                  <a:pt x="878" y="1988"/>
                </a:lnTo>
                <a:lnTo>
                  <a:pt x="868" y="1972"/>
                </a:lnTo>
                <a:lnTo>
                  <a:pt x="868" y="1972"/>
                </a:lnTo>
                <a:lnTo>
                  <a:pt x="860" y="1961"/>
                </a:lnTo>
                <a:lnTo>
                  <a:pt x="851" y="1948"/>
                </a:lnTo>
                <a:lnTo>
                  <a:pt x="848" y="1941"/>
                </a:lnTo>
                <a:lnTo>
                  <a:pt x="846" y="1934"/>
                </a:lnTo>
                <a:lnTo>
                  <a:pt x="846" y="1927"/>
                </a:lnTo>
                <a:lnTo>
                  <a:pt x="847" y="1920"/>
                </a:lnTo>
                <a:lnTo>
                  <a:pt x="847" y="1920"/>
                </a:lnTo>
                <a:lnTo>
                  <a:pt x="850" y="1916"/>
                </a:lnTo>
                <a:lnTo>
                  <a:pt x="854" y="1910"/>
                </a:lnTo>
                <a:lnTo>
                  <a:pt x="864" y="1901"/>
                </a:lnTo>
                <a:lnTo>
                  <a:pt x="885" y="1889"/>
                </a:lnTo>
                <a:lnTo>
                  <a:pt x="885" y="1889"/>
                </a:lnTo>
                <a:lnTo>
                  <a:pt x="921" y="1869"/>
                </a:lnTo>
                <a:lnTo>
                  <a:pt x="956" y="1849"/>
                </a:lnTo>
                <a:lnTo>
                  <a:pt x="956" y="1849"/>
                </a:lnTo>
                <a:lnTo>
                  <a:pt x="983" y="1834"/>
                </a:lnTo>
                <a:lnTo>
                  <a:pt x="1030" y="1805"/>
                </a:lnTo>
                <a:lnTo>
                  <a:pt x="1054" y="1791"/>
                </a:lnTo>
                <a:lnTo>
                  <a:pt x="1073" y="1777"/>
                </a:lnTo>
                <a:lnTo>
                  <a:pt x="1088" y="1767"/>
                </a:lnTo>
                <a:lnTo>
                  <a:pt x="1090" y="1763"/>
                </a:lnTo>
                <a:lnTo>
                  <a:pt x="1090" y="1761"/>
                </a:lnTo>
                <a:lnTo>
                  <a:pt x="1090" y="1761"/>
                </a:lnTo>
                <a:lnTo>
                  <a:pt x="1097" y="1771"/>
                </a:lnTo>
                <a:lnTo>
                  <a:pt x="1102" y="1781"/>
                </a:lnTo>
                <a:lnTo>
                  <a:pt x="1106" y="1791"/>
                </a:lnTo>
                <a:lnTo>
                  <a:pt x="1109" y="1802"/>
                </a:lnTo>
                <a:lnTo>
                  <a:pt x="1113" y="1824"/>
                </a:lnTo>
                <a:lnTo>
                  <a:pt x="1114" y="1845"/>
                </a:lnTo>
                <a:lnTo>
                  <a:pt x="1114" y="1845"/>
                </a:lnTo>
                <a:lnTo>
                  <a:pt x="1113" y="1876"/>
                </a:lnTo>
                <a:lnTo>
                  <a:pt x="1112" y="1906"/>
                </a:lnTo>
                <a:lnTo>
                  <a:pt x="1105" y="1966"/>
                </a:lnTo>
                <a:lnTo>
                  <a:pt x="1105" y="1966"/>
                </a:lnTo>
                <a:lnTo>
                  <a:pt x="1103" y="1995"/>
                </a:lnTo>
                <a:lnTo>
                  <a:pt x="1103" y="2022"/>
                </a:lnTo>
                <a:lnTo>
                  <a:pt x="1105" y="2050"/>
                </a:lnTo>
                <a:lnTo>
                  <a:pt x="1107" y="2077"/>
                </a:lnTo>
                <a:lnTo>
                  <a:pt x="1113" y="2132"/>
                </a:lnTo>
                <a:lnTo>
                  <a:pt x="1116" y="2159"/>
                </a:lnTo>
                <a:lnTo>
                  <a:pt x="1116" y="2187"/>
                </a:lnTo>
                <a:lnTo>
                  <a:pt x="1116" y="2187"/>
                </a:lnTo>
                <a:lnTo>
                  <a:pt x="1116" y="2203"/>
                </a:lnTo>
                <a:lnTo>
                  <a:pt x="1114" y="2217"/>
                </a:lnTo>
                <a:lnTo>
                  <a:pt x="1113" y="2232"/>
                </a:lnTo>
                <a:lnTo>
                  <a:pt x="1110" y="2247"/>
                </a:lnTo>
                <a:lnTo>
                  <a:pt x="1106" y="2261"/>
                </a:lnTo>
                <a:lnTo>
                  <a:pt x="1100" y="2273"/>
                </a:lnTo>
                <a:lnTo>
                  <a:pt x="1093" y="2288"/>
                </a:lnTo>
                <a:lnTo>
                  <a:pt x="1085" y="2300"/>
                </a:lnTo>
                <a:lnTo>
                  <a:pt x="1085" y="2300"/>
                </a:lnTo>
                <a:lnTo>
                  <a:pt x="1073" y="2317"/>
                </a:lnTo>
                <a:lnTo>
                  <a:pt x="1068" y="2326"/>
                </a:lnTo>
                <a:lnTo>
                  <a:pt x="1062" y="2334"/>
                </a:lnTo>
                <a:lnTo>
                  <a:pt x="1062" y="2334"/>
                </a:lnTo>
                <a:lnTo>
                  <a:pt x="1054" y="2341"/>
                </a:lnTo>
                <a:lnTo>
                  <a:pt x="1044" y="2348"/>
                </a:lnTo>
                <a:lnTo>
                  <a:pt x="1020" y="2365"/>
                </a:lnTo>
                <a:lnTo>
                  <a:pt x="1007" y="2375"/>
                </a:lnTo>
                <a:lnTo>
                  <a:pt x="997" y="2385"/>
                </a:lnTo>
                <a:lnTo>
                  <a:pt x="993" y="2391"/>
                </a:lnTo>
                <a:lnTo>
                  <a:pt x="990" y="2397"/>
                </a:lnTo>
                <a:lnTo>
                  <a:pt x="987" y="2402"/>
                </a:lnTo>
                <a:lnTo>
                  <a:pt x="986" y="2409"/>
                </a:lnTo>
                <a:lnTo>
                  <a:pt x="986" y="2409"/>
                </a:lnTo>
                <a:lnTo>
                  <a:pt x="1090" y="2412"/>
                </a:lnTo>
                <a:lnTo>
                  <a:pt x="1155" y="2412"/>
                </a:lnTo>
                <a:lnTo>
                  <a:pt x="1178" y="2412"/>
                </a:lnTo>
                <a:lnTo>
                  <a:pt x="1189" y="2411"/>
                </a:lnTo>
                <a:lnTo>
                  <a:pt x="1189" y="2411"/>
                </a:lnTo>
                <a:close/>
              </a:path>
            </a:pathLst>
          </a:custGeom>
          <a:solidFill>
            <a:srgbClr val="FFC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DB88E05-9FC2-4048-9E9D-D20F76EFAAA5}"/>
              </a:ext>
            </a:extLst>
          </p:cNvPr>
          <p:cNvSpPr>
            <a:spLocks/>
          </p:cNvSpPr>
          <p:nvPr/>
        </p:nvSpPr>
        <p:spPr bwMode="auto">
          <a:xfrm>
            <a:off x="419100" y="5706969"/>
            <a:ext cx="10075333" cy="60936"/>
          </a:xfrm>
          <a:custGeom>
            <a:avLst/>
            <a:gdLst>
              <a:gd name="T0" fmla="*/ 9520 w 9520"/>
              <a:gd name="T1" fmla="*/ 102 h 102"/>
              <a:gd name="T2" fmla="*/ 0 w 9520"/>
              <a:gd name="T3" fmla="*/ 102 h 102"/>
              <a:gd name="T4" fmla="*/ 57 w 9520"/>
              <a:gd name="T5" fmla="*/ 0 h 102"/>
              <a:gd name="T6" fmla="*/ 9407 w 9520"/>
              <a:gd name="T7" fmla="*/ 0 h 102"/>
              <a:gd name="T8" fmla="*/ 9520 w 9520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20" h="102">
                <a:moveTo>
                  <a:pt x="9520" y="102"/>
                </a:moveTo>
                <a:lnTo>
                  <a:pt x="0" y="102"/>
                </a:lnTo>
                <a:lnTo>
                  <a:pt x="57" y="0"/>
                </a:lnTo>
                <a:lnTo>
                  <a:pt x="9407" y="0"/>
                </a:lnTo>
                <a:lnTo>
                  <a:pt x="9520" y="102"/>
                </a:lnTo>
                <a:close/>
              </a:path>
            </a:pathLst>
          </a:custGeom>
          <a:solidFill>
            <a:srgbClr val="404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09A1F71-F6A7-4149-9157-948E22A54CBE}"/>
              </a:ext>
            </a:extLst>
          </p:cNvPr>
          <p:cNvSpPr txBox="1">
            <a:spLocks/>
          </p:cNvSpPr>
          <p:nvPr/>
        </p:nvSpPr>
        <p:spPr>
          <a:xfrm>
            <a:off x="558801" y="375784"/>
            <a:ext cx="9159271" cy="593801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lang="en-US" sz="2400" b="1" kern="1200" cap="all" baseline="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24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kumimoji="0" lang="en-CA" sz="24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Pigiarniq Light" panose="02000303020000020004" pitchFamily="2" charset="0"/>
                <a:ea typeface="+mj-ea"/>
                <a:cs typeface="Arial"/>
              </a:rPr>
            </a:br>
            <a:br>
              <a:rPr kumimoji="0" lang="en-CA" sz="24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CA" sz="2400" b="1" i="0" u="none" strike="noStrike" kern="1200" cap="all" spc="0" normalizeH="0" baseline="0" noProof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76F7B0E7-9BF7-4276-91D5-B1B0D2153FFC}"/>
              </a:ext>
            </a:extLst>
          </p:cNvPr>
          <p:cNvSpPr>
            <a:spLocks/>
          </p:cNvSpPr>
          <p:nvPr/>
        </p:nvSpPr>
        <p:spPr bwMode="auto">
          <a:xfrm flipH="1">
            <a:off x="4569782" y="3520005"/>
            <a:ext cx="1411744" cy="1488500"/>
          </a:xfrm>
          <a:custGeom>
            <a:avLst/>
            <a:gdLst>
              <a:gd name="T0" fmla="*/ 1194 w 2419"/>
              <a:gd name="T1" fmla="*/ 2066 h 2412"/>
              <a:gd name="T2" fmla="*/ 1226 w 2419"/>
              <a:gd name="T3" fmla="*/ 1774 h 2412"/>
              <a:gd name="T4" fmla="*/ 1576 w 2419"/>
              <a:gd name="T5" fmla="*/ 1659 h 2412"/>
              <a:gd name="T6" fmla="*/ 1875 w 2419"/>
              <a:gd name="T7" fmla="*/ 1886 h 2412"/>
              <a:gd name="T8" fmla="*/ 1682 w 2419"/>
              <a:gd name="T9" fmla="*/ 2286 h 2412"/>
              <a:gd name="T10" fmla="*/ 1643 w 2419"/>
              <a:gd name="T11" fmla="*/ 2411 h 2412"/>
              <a:gd name="T12" fmla="*/ 1849 w 2419"/>
              <a:gd name="T13" fmla="*/ 2204 h 2412"/>
              <a:gd name="T14" fmla="*/ 2016 w 2419"/>
              <a:gd name="T15" fmla="*/ 1846 h 2412"/>
              <a:gd name="T16" fmla="*/ 2088 w 2419"/>
              <a:gd name="T17" fmla="*/ 1733 h 2412"/>
              <a:gd name="T18" fmla="*/ 2266 w 2419"/>
              <a:gd name="T19" fmla="*/ 2066 h 2412"/>
              <a:gd name="T20" fmla="*/ 2158 w 2419"/>
              <a:gd name="T21" fmla="*/ 2365 h 2412"/>
              <a:gd name="T22" fmla="*/ 2317 w 2419"/>
              <a:gd name="T23" fmla="*/ 2405 h 2412"/>
              <a:gd name="T24" fmla="*/ 2359 w 2419"/>
              <a:gd name="T25" fmla="*/ 2248 h 2412"/>
              <a:gd name="T26" fmla="*/ 2342 w 2419"/>
              <a:gd name="T27" fmla="*/ 1794 h 2412"/>
              <a:gd name="T28" fmla="*/ 2212 w 2419"/>
              <a:gd name="T29" fmla="*/ 1510 h 2412"/>
              <a:gd name="T30" fmla="*/ 2365 w 2419"/>
              <a:gd name="T31" fmla="*/ 1336 h 2412"/>
              <a:gd name="T32" fmla="*/ 2325 w 2419"/>
              <a:gd name="T33" fmla="*/ 1102 h 2412"/>
              <a:gd name="T34" fmla="*/ 1758 w 2419"/>
              <a:gd name="T35" fmla="*/ 944 h 2412"/>
              <a:gd name="T36" fmla="*/ 926 w 2419"/>
              <a:gd name="T37" fmla="*/ 975 h 2412"/>
              <a:gd name="T38" fmla="*/ 622 w 2419"/>
              <a:gd name="T39" fmla="*/ 918 h 2412"/>
              <a:gd name="T40" fmla="*/ 594 w 2419"/>
              <a:gd name="T41" fmla="*/ 811 h 2412"/>
              <a:gd name="T42" fmla="*/ 457 w 2419"/>
              <a:gd name="T43" fmla="*/ 804 h 2412"/>
              <a:gd name="T44" fmla="*/ 836 w 2419"/>
              <a:gd name="T45" fmla="*/ 458 h 2412"/>
              <a:gd name="T46" fmla="*/ 830 w 2419"/>
              <a:gd name="T47" fmla="*/ 409 h 2412"/>
              <a:gd name="T48" fmla="*/ 755 w 2419"/>
              <a:gd name="T49" fmla="*/ 199 h 2412"/>
              <a:gd name="T50" fmla="*/ 765 w 2419"/>
              <a:gd name="T51" fmla="*/ 68 h 2412"/>
              <a:gd name="T52" fmla="*/ 673 w 2419"/>
              <a:gd name="T53" fmla="*/ 14 h 2412"/>
              <a:gd name="T54" fmla="*/ 532 w 2419"/>
              <a:gd name="T55" fmla="*/ 68 h 2412"/>
              <a:gd name="T56" fmla="*/ 656 w 2419"/>
              <a:gd name="T57" fmla="*/ 211 h 2412"/>
              <a:gd name="T58" fmla="*/ 701 w 2419"/>
              <a:gd name="T59" fmla="*/ 498 h 2412"/>
              <a:gd name="T60" fmla="*/ 680 w 2419"/>
              <a:gd name="T61" fmla="*/ 352 h 2412"/>
              <a:gd name="T62" fmla="*/ 621 w 2419"/>
              <a:gd name="T63" fmla="*/ 382 h 2412"/>
              <a:gd name="T64" fmla="*/ 598 w 2419"/>
              <a:gd name="T65" fmla="*/ 201 h 2412"/>
              <a:gd name="T66" fmla="*/ 533 w 2419"/>
              <a:gd name="T67" fmla="*/ 318 h 2412"/>
              <a:gd name="T68" fmla="*/ 382 w 2419"/>
              <a:gd name="T69" fmla="*/ 248 h 2412"/>
              <a:gd name="T70" fmla="*/ 564 w 2419"/>
              <a:gd name="T71" fmla="*/ 441 h 2412"/>
              <a:gd name="T72" fmla="*/ 414 w 2419"/>
              <a:gd name="T73" fmla="*/ 465 h 2412"/>
              <a:gd name="T74" fmla="*/ 609 w 2419"/>
              <a:gd name="T75" fmla="*/ 622 h 2412"/>
              <a:gd name="T76" fmla="*/ 409 w 2419"/>
              <a:gd name="T77" fmla="*/ 574 h 2412"/>
              <a:gd name="T78" fmla="*/ 310 w 2419"/>
              <a:gd name="T79" fmla="*/ 448 h 2412"/>
              <a:gd name="T80" fmla="*/ 274 w 2419"/>
              <a:gd name="T81" fmla="*/ 478 h 2412"/>
              <a:gd name="T82" fmla="*/ 341 w 2419"/>
              <a:gd name="T83" fmla="*/ 583 h 2412"/>
              <a:gd name="T84" fmla="*/ 261 w 2419"/>
              <a:gd name="T85" fmla="*/ 580 h 2412"/>
              <a:gd name="T86" fmla="*/ 252 w 2419"/>
              <a:gd name="T87" fmla="*/ 654 h 2412"/>
              <a:gd name="T88" fmla="*/ 400 w 2419"/>
              <a:gd name="T89" fmla="*/ 697 h 2412"/>
              <a:gd name="T90" fmla="*/ 266 w 2419"/>
              <a:gd name="T91" fmla="*/ 753 h 2412"/>
              <a:gd name="T92" fmla="*/ 175 w 2419"/>
              <a:gd name="T93" fmla="*/ 794 h 2412"/>
              <a:gd name="T94" fmla="*/ 79 w 2419"/>
              <a:gd name="T95" fmla="*/ 785 h 2412"/>
              <a:gd name="T96" fmla="*/ 69 w 2419"/>
              <a:gd name="T97" fmla="*/ 891 h 2412"/>
              <a:gd name="T98" fmla="*/ 287 w 2419"/>
              <a:gd name="T99" fmla="*/ 821 h 2412"/>
              <a:gd name="T100" fmla="*/ 175 w 2419"/>
              <a:gd name="T101" fmla="*/ 978 h 2412"/>
              <a:gd name="T102" fmla="*/ 162 w 2419"/>
              <a:gd name="T103" fmla="*/ 1186 h 2412"/>
              <a:gd name="T104" fmla="*/ 421 w 2419"/>
              <a:gd name="T105" fmla="*/ 1381 h 2412"/>
              <a:gd name="T106" fmla="*/ 561 w 2419"/>
              <a:gd name="T107" fmla="*/ 1684 h 2412"/>
              <a:gd name="T108" fmla="*/ 749 w 2419"/>
              <a:gd name="T109" fmla="*/ 1754 h 2412"/>
              <a:gd name="T110" fmla="*/ 897 w 2419"/>
              <a:gd name="T111" fmla="*/ 1699 h 2412"/>
              <a:gd name="T112" fmla="*/ 740 w 2419"/>
              <a:gd name="T113" fmla="*/ 1908 h 2412"/>
              <a:gd name="T114" fmla="*/ 885 w 2419"/>
              <a:gd name="T115" fmla="*/ 2135 h 2412"/>
              <a:gd name="T116" fmla="*/ 1024 w 2419"/>
              <a:gd name="T117" fmla="*/ 2162 h 2412"/>
              <a:gd name="T118" fmla="*/ 847 w 2419"/>
              <a:gd name="T119" fmla="*/ 1920 h 2412"/>
              <a:gd name="T120" fmla="*/ 1113 w 2419"/>
              <a:gd name="T121" fmla="*/ 1824 h 2412"/>
              <a:gd name="T122" fmla="*/ 1093 w 2419"/>
              <a:gd name="T123" fmla="*/ 2288 h 2412"/>
              <a:gd name="T124" fmla="*/ 1189 w 2419"/>
              <a:gd name="T125" fmla="*/ 2411 h 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19" h="2412">
                <a:moveTo>
                  <a:pt x="1189" y="2411"/>
                </a:moveTo>
                <a:lnTo>
                  <a:pt x="1189" y="2411"/>
                </a:lnTo>
                <a:lnTo>
                  <a:pt x="1194" y="2402"/>
                </a:lnTo>
                <a:lnTo>
                  <a:pt x="1198" y="2392"/>
                </a:lnTo>
                <a:lnTo>
                  <a:pt x="1204" y="2368"/>
                </a:lnTo>
                <a:lnTo>
                  <a:pt x="1208" y="2341"/>
                </a:lnTo>
                <a:lnTo>
                  <a:pt x="1209" y="2313"/>
                </a:lnTo>
                <a:lnTo>
                  <a:pt x="1209" y="2313"/>
                </a:lnTo>
                <a:lnTo>
                  <a:pt x="1204" y="2306"/>
                </a:lnTo>
                <a:lnTo>
                  <a:pt x="1199" y="2298"/>
                </a:lnTo>
                <a:lnTo>
                  <a:pt x="1196" y="2286"/>
                </a:lnTo>
                <a:lnTo>
                  <a:pt x="1194" y="2275"/>
                </a:lnTo>
                <a:lnTo>
                  <a:pt x="1192" y="2251"/>
                </a:lnTo>
                <a:lnTo>
                  <a:pt x="1192" y="2230"/>
                </a:lnTo>
                <a:lnTo>
                  <a:pt x="1192" y="2230"/>
                </a:lnTo>
                <a:lnTo>
                  <a:pt x="1191" y="2189"/>
                </a:lnTo>
                <a:lnTo>
                  <a:pt x="1191" y="2148"/>
                </a:lnTo>
                <a:lnTo>
                  <a:pt x="1191" y="2107"/>
                </a:lnTo>
                <a:lnTo>
                  <a:pt x="1192" y="2087"/>
                </a:lnTo>
                <a:lnTo>
                  <a:pt x="1194" y="2066"/>
                </a:lnTo>
                <a:lnTo>
                  <a:pt x="1194" y="2066"/>
                </a:lnTo>
                <a:lnTo>
                  <a:pt x="1199" y="2023"/>
                </a:lnTo>
                <a:lnTo>
                  <a:pt x="1202" y="2002"/>
                </a:lnTo>
                <a:lnTo>
                  <a:pt x="1206" y="1982"/>
                </a:lnTo>
                <a:lnTo>
                  <a:pt x="1206" y="1982"/>
                </a:lnTo>
                <a:lnTo>
                  <a:pt x="1218" y="1941"/>
                </a:lnTo>
                <a:lnTo>
                  <a:pt x="1223" y="1921"/>
                </a:lnTo>
                <a:lnTo>
                  <a:pt x="1225" y="1911"/>
                </a:lnTo>
                <a:lnTo>
                  <a:pt x="1225" y="1900"/>
                </a:lnTo>
                <a:lnTo>
                  <a:pt x="1225" y="1900"/>
                </a:lnTo>
                <a:lnTo>
                  <a:pt x="1226" y="1883"/>
                </a:lnTo>
                <a:lnTo>
                  <a:pt x="1230" y="1867"/>
                </a:lnTo>
                <a:lnTo>
                  <a:pt x="1233" y="1852"/>
                </a:lnTo>
                <a:lnTo>
                  <a:pt x="1236" y="1835"/>
                </a:lnTo>
                <a:lnTo>
                  <a:pt x="1236" y="1835"/>
                </a:lnTo>
                <a:lnTo>
                  <a:pt x="1236" y="1826"/>
                </a:lnTo>
                <a:lnTo>
                  <a:pt x="1235" y="1819"/>
                </a:lnTo>
                <a:lnTo>
                  <a:pt x="1230" y="1804"/>
                </a:lnTo>
                <a:lnTo>
                  <a:pt x="1228" y="1790"/>
                </a:lnTo>
                <a:lnTo>
                  <a:pt x="1226" y="1781"/>
                </a:lnTo>
                <a:lnTo>
                  <a:pt x="1226" y="1774"/>
                </a:lnTo>
                <a:lnTo>
                  <a:pt x="1226" y="1774"/>
                </a:lnTo>
                <a:lnTo>
                  <a:pt x="1228" y="1756"/>
                </a:lnTo>
                <a:lnTo>
                  <a:pt x="1229" y="1736"/>
                </a:lnTo>
                <a:lnTo>
                  <a:pt x="1233" y="1717"/>
                </a:lnTo>
                <a:lnTo>
                  <a:pt x="1239" y="1699"/>
                </a:lnTo>
                <a:lnTo>
                  <a:pt x="1239" y="1699"/>
                </a:lnTo>
                <a:lnTo>
                  <a:pt x="1242" y="1692"/>
                </a:lnTo>
                <a:lnTo>
                  <a:pt x="1246" y="1684"/>
                </a:lnTo>
                <a:lnTo>
                  <a:pt x="1257" y="1669"/>
                </a:lnTo>
                <a:lnTo>
                  <a:pt x="1270" y="1654"/>
                </a:lnTo>
                <a:lnTo>
                  <a:pt x="1283" y="1640"/>
                </a:lnTo>
                <a:lnTo>
                  <a:pt x="1283" y="1640"/>
                </a:lnTo>
                <a:lnTo>
                  <a:pt x="1369" y="1644"/>
                </a:lnTo>
                <a:lnTo>
                  <a:pt x="1411" y="1648"/>
                </a:lnTo>
                <a:lnTo>
                  <a:pt x="1453" y="1654"/>
                </a:lnTo>
                <a:lnTo>
                  <a:pt x="1453" y="1654"/>
                </a:lnTo>
                <a:lnTo>
                  <a:pt x="1489" y="1659"/>
                </a:lnTo>
                <a:lnTo>
                  <a:pt x="1508" y="1662"/>
                </a:lnTo>
                <a:lnTo>
                  <a:pt x="1526" y="1662"/>
                </a:lnTo>
                <a:lnTo>
                  <a:pt x="1526" y="1662"/>
                </a:lnTo>
                <a:lnTo>
                  <a:pt x="1552" y="1661"/>
                </a:lnTo>
                <a:lnTo>
                  <a:pt x="1576" y="1659"/>
                </a:lnTo>
                <a:lnTo>
                  <a:pt x="1601" y="1657"/>
                </a:lnTo>
                <a:lnTo>
                  <a:pt x="1612" y="1652"/>
                </a:lnTo>
                <a:lnTo>
                  <a:pt x="1624" y="1648"/>
                </a:lnTo>
                <a:lnTo>
                  <a:pt x="1624" y="1648"/>
                </a:lnTo>
                <a:lnTo>
                  <a:pt x="1632" y="1645"/>
                </a:lnTo>
                <a:lnTo>
                  <a:pt x="1641" y="1644"/>
                </a:lnTo>
                <a:lnTo>
                  <a:pt x="1656" y="1643"/>
                </a:lnTo>
                <a:lnTo>
                  <a:pt x="1670" y="1643"/>
                </a:lnTo>
                <a:lnTo>
                  <a:pt x="1677" y="1641"/>
                </a:lnTo>
                <a:lnTo>
                  <a:pt x="1684" y="1640"/>
                </a:lnTo>
                <a:lnTo>
                  <a:pt x="1684" y="1640"/>
                </a:lnTo>
                <a:lnTo>
                  <a:pt x="1747" y="1679"/>
                </a:lnTo>
                <a:lnTo>
                  <a:pt x="1747" y="1679"/>
                </a:lnTo>
                <a:lnTo>
                  <a:pt x="1817" y="1778"/>
                </a:lnTo>
                <a:lnTo>
                  <a:pt x="1817" y="1778"/>
                </a:lnTo>
                <a:lnTo>
                  <a:pt x="1849" y="1826"/>
                </a:lnTo>
                <a:lnTo>
                  <a:pt x="1849" y="1826"/>
                </a:lnTo>
                <a:lnTo>
                  <a:pt x="1861" y="1845"/>
                </a:lnTo>
                <a:lnTo>
                  <a:pt x="1870" y="1866"/>
                </a:lnTo>
                <a:lnTo>
                  <a:pt x="1873" y="1876"/>
                </a:lnTo>
                <a:lnTo>
                  <a:pt x="1875" y="1886"/>
                </a:lnTo>
                <a:lnTo>
                  <a:pt x="1877" y="1896"/>
                </a:lnTo>
                <a:lnTo>
                  <a:pt x="1877" y="1906"/>
                </a:lnTo>
                <a:lnTo>
                  <a:pt x="1877" y="1906"/>
                </a:lnTo>
                <a:lnTo>
                  <a:pt x="1875" y="1930"/>
                </a:lnTo>
                <a:lnTo>
                  <a:pt x="1871" y="1955"/>
                </a:lnTo>
                <a:lnTo>
                  <a:pt x="1864" y="1979"/>
                </a:lnTo>
                <a:lnTo>
                  <a:pt x="1860" y="1992"/>
                </a:lnTo>
                <a:lnTo>
                  <a:pt x="1854" y="2003"/>
                </a:lnTo>
                <a:lnTo>
                  <a:pt x="1854" y="2003"/>
                </a:lnTo>
                <a:lnTo>
                  <a:pt x="1834" y="2041"/>
                </a:lnTo>
                <a:lnTo>
                  <a:pt x="1815" y="2080"/>
                </a:lnTo>
                <a:lnTo>
                  <a:pt x="1796" y="2119"/>
                </a:lnTo>
                <a:lnTo>
                  <a:pt x="1775" y="2156"/>
                </a:lnTo>
                <a:lnTo>
                  <a:pt x="1775" y="2156"/>
                </a:lnTo>
                <a:lnTo>
                  <a:pt x="1764" y="2177"/>
                </a:lnTo>
                <a:lnTo>
                  <a:pt x="1751" y="2196"/>
                </a:lnTo>
                <a:lnTo>
                  <a:pt x="1737" y="2214"/>
                </a:lnTo>
                <a:lnTo>
                  <a:pt x="1721" y="2232"/>
                </a:lnTo>
                <a:lnTo>
                  <a:pt x="1721" y="2232"/>
                </a:lnTo>
                <a:lnTo>
                  <a:pt x="1704" y="2257"/>
                </a:lnTo>
                <a:lnTo>
                  <a:pt x="1682" y="2286"/>
                </a:lnTo>
                <a:lnTo>
                  <a:pt x="1669" y="2300"/>
                </a:lnTo>
                <a:lnTo>
                  <a:pt x="1658" y="2315"/>
                </a:lnTo>
                <a:lnTo>
                  <a:pt x="1645" y="2324"/>
                </a:lnTo>
                <a:lnTo>
                  <a:pt x="1639" y="2327"/>
                </a:lnTo>
                <a:lnTo>
                  <a:pt x="1634" y="2330"/>
                </a:lnTo>
                <a:lnTo>
                  <a:pt x="1634" y="2330"/>
                </a:lnTo>
                <a:lnTo>
                  <a:pt x="1628" y="2333"/>
                </a:lnTo>
                <a:lnTo>
                  <a:pt x="1621" y="2339"/>
                </a:lnTo>
                <a:lnTo>
                  <a:pt x="1607" y="2353"/>
                </a:lnTo>
                <a:lnTo>
                  <a:pt x="1593" y="2368"/>
                </a:lnTo>
                <a:lnTo>
                  <a:pt x="1583" y="2378"/>
                </a:lnTo>
                <a:lnTo>
                  <a:pt x="1583" y="2378"/>
                </a:lnTo>
                <a:lnTo>
                  <a:pt x="1584" y="2384"/>
                </a:lnTo>
                <a:lnTo>
                  <a:pt x="1585" y="2388"/>
                </a:lnTo>
                <a:lnTo>
                  <a:pt x="1593" y="2392"/>
                </a:lnTo>
                <a:lnTo>
                  <a:pt x="1595" y="2395"/>
                </a:lnTo>
                <a:lnTo>
                  <a:pt x="1598" y="2398"/>
                </a:lnTo>
                <a:lnTo>
                  <a:pt x="1600" y="2404"/>
                </a:lnTo>
                <a:lnTo>
                  <a:pt x="1601" y="2409"/>
                </a:lnTo>
                <a:lnTo>
                  <a:pt x="1601" y="2409"/>
                </a:lnTo>
                <a:lnTo>
                  <a:pt x="1643" y="2411"/>
                </a:lnTo>
                <a:lnTo>
                  <a:pt x="1666" y="2411"/>
                </a:lnTo>
                <a:lnTo>
                  <a:pt x="1687" y="2409"/>
                </a:lnTo>
                <a:lnTo>
                  <a:pt x="1687" y="2409"/>
                </a:lnTo>
                <a:lnTo>
                  <a:pt x="1707" y="2409"/>
                </a:lnTo>
                <a:lnTo>
                  <a:pt x="1728" y="2411"/>
                </a:lnTo>
                <a:lnTo>
                  <a:pt x="1751" y="2411"/>
                </a:lnTo>
                <a:lnTo>
                  <a:pt x="1764" y="2411"/>
                </a:lnTo>
                <a:lnTo>
                  <a:pt x="1776" y="2409"/>
                </a:lnTo>
                <a:lnTo>
                  <a:pt x="1776" y="2409"/>
                </a:lnTo>
                <a:lnTo>
                  <a:pt x="1779" y="2406"/>
                </a:lnTo>
                <a:lnTo>
                  <a:pt x="1784" y="2401"/>
                </a:lnTo>
                <a:lnTo>
                  <a:pt x="1792" y="2382"/>
                </a:lnTo>
                <a:lnTo>
                  <a:pt x="1803" y="2350"/>
                </a:lnTo>
                <a:lnTo>
                  <a:pt x="1803" y="2350"/>
                </a:lnTo>
                <a:lnTo>
                  <a:pt x="1823" y="2305"/>
                </a:lnTo>
                <a:lnTo>
                  <a:pt x="1834" y="2276"/>
                </a:lnTo>
                <a:lnTo>
                  <a:pt x="1840" y="2258"/>
                </a:lnTo>
                <a:lnTo>
                  <a:pt x="1840" y="2258"/>
                </a:lnTo>
                <a:lnTo>
                  <a:pt x="1846" y="2231"/>
                </a:lnTo>
                <a:lnTo>
                  <a:pt x="1849" y="2204"/>
                </a:lnTo>
                <a:lnTo>
                  <a:pt x="1849" y="2204"/>
                </a:lnTo>
                <a:lnTo>
                  <a:pt x="1850" y="2179"/>
                </a:lnTo>
                <a:lnTo>
                  <a:pt x="1851" y="2167"/>
                </a:lnTo>
                <a:lnTo>
                  <a:pt x="1853" y="2160"/>
                </a:lnTo>
                <a:lnTo>
                  <a:pt x="1856" y="2155"/>
                </a:lnTo>
                <a:lnTo>
                  <a:pt x="1856" y="2155"/>
                </a:lnTo>
                <a:lnTo>
                  <a:pt x="1870" y="2136"/>
                </a:lnTo>
                <a:lnTo>
                  <a:pt x="1883" y="2118"/>
                </a:lnTo>
                <a:lnTo>
                  <a:pt x="1883" y="2118"/>
                </a:lnTo>
                <a:lnTo>
                  <a:pt x="1898" y="2092"/>
                </a:lnTo>
                <a:lnTo>
                  <a:pt x="1914" y="2066"/>
                </a:lnTo>
                <a:lnTo>
                  <a:pt x="1926" y="2039"/>
                </a:lnTo>
                <a:lnTo>
                  <a:pt x="1938" y="2010"/>
                </a:lnTo>
                <a:lnTo>
                  <a:pt x="1938" y="2010"/>
                </a:lnTo>
                <a:lnTo>
                  <a:pt x="1945" y="1992"/>
                </a:lnTo>
                <a:lnTo>
                  <a:pt x="1953" y="1975"/>
                </a:lnTo>
                <a:lnTo>
                  <a:pt x="1972" y="1940"/>
                </a:lnTo>
                <a:lnTo>
                  <a:pt x="1993" y="1904"/>
                </a:lnTo>
                <a:lnTo>
                  <a:pt x="2016" y="1865"/>
                </a:lnTo>
                <a:lnTo>
                  <a:pt x="2016" y="1865"/>
                </a:lnTo>
                <a:lnTo>
                  <a:pt x="2017" y="1856"/>
                </a:lnTo>
                <a:lnTo>
                  <a:pt x="2016" y="1846"/>
                </a:lnTo>
                <a:lnTo>
                  <a:pt x="2014" y="1836"/>
                </a:lnTo>
                <a:lnTo>
                  <a:pt x="2010" y="1826"/>
                </a:lnTo>
                <a:lnTo>
                  <a:pt x="1999" y="1805"/>
                </a:lnTo>
                <a:lnTo>
                  <a:pt x="1987" y="1784"/>
                </a:lnTo>
                <a:lnTo>
                  <a:pt x="1987" y="1784"/>
                </a:lnTo>
                <a:lnTo>
                  <a:pt x="1972" y="1757"/>
                </a:lnTo>
                <a:lnTo>
                  <a:pt x="1956" y="1730"/>
                </a:lnTo>
                <a:lnTo>
                  <a:pt x="1924" y="1675"/>
                </a:lnTo>
                <a:lnTo>
                  <a:pt x="1924" y="1675"/>
                </a:lnTo>
                <a:lnTo>
                  <a:pt x="1935" y="1674"/>
                </a:lnTo>
                <a:lnTo>
                  <a:pt x="1945" y="1675"/>
                </a:lnTo>
                <a:lnTo>
                  <a:pt x="1955" y="1676"/>
                </a:lnTo>
                <a:lnTo>
                  <a:pt x="1966" y="1679"/>
                </a:lnTo>
                <a:lnTo>
                  <a:pt x="1986" y="1686"/>
                </a:lnTo>
                <a:lnTo>
                  <a:pt x="2006" y="1692"/>
                </a:lnTo>
                <a:lnTo>
                  <a:pt x="2006" y="1692"/>
                </a:lnTo>
                <a:lnTo>
                  <a:pt x="2017" y="1693"/>
                </a:lnTo>
                <a:lnTo>
                  <a:pt x="2028" y="1698"/>
                </a:lnTo>
                <a:lnTo>
                  <a:pt x="2049" y="1708"/>
                </a:lnTo>
                <a:lnTo>
                  <a:pt x="2068" y="1719"/>
                </a:lnTo>
                <a:lnTo>
                  <a:pt x="2088" y="1733"/>
                </a:lnTo>
                <a:lnTo>
                  <a:pt x="2088" y="1733"/>
                </a:lnTo>
                <a:lnTo>
                  <a:pt x="2129" y="1761"/>
                </a:lnTo>
                <a:lnTo>
                  <a:pt x="2150" y="1777"/>
                </a:lnTo>
                <a:lnTo>
                  <a:pt x="2168" y="1792"/>
                </a:lnTo>
                <a:lnTo>
                  <a:pt x="2168" y="1792"/>
                </a:lnTo>
                <a:lnTo>
                  <a:pt x="2198" y="1819"/>
                </a:lnTo>
                <a:lnTo>
                  <a:pt x="2211" y="1834"/>
                </a:lnTo>
                <a:lnTo>
                  <a:pt x="2223" y="1846"/>
                </a:lnTo>
                <a:lnTo>
                  <a:pt x="2235" y="1862"/>
                </a:lnTo>
                <a:lnTo>
                  <a:pt x="2243" y="1877"/>
                </a:lnTo>
                <a:lnTo>
                  <a:pt x="2249" y="1896"/>
                </a:lnTo>
                <a:lnTo>
                  <a:pt x="2250" y="1906"/>
                </a:lnTo>
                <a:lnTo>
                  <a:pt x="2252" y="1917"/>
                </a:lnTo>
                <a:lnTo>
                  <a:pt x="2252" y="1917"/>
                </a:lnTo>
                <a:lnTo>
                  <a:pt x="2255" y="1935"/>
                </a:lnTo>
                <a:lnTo>
                  <a:pt x="2256" y="1954"/>
                </a:lnTo>
                <a:lnTo>
                  <a:pt x="2263" y="1991"/>
                </a:lnTo>
                <a:lnTo>
                  <a:pt x="2264" y="2009"/>
                </a:lnTo>
                <a:lnTo>
                  <a:pt x="2267" y="2027"/>
                </a:lnTo>
                <a:lnTo>
                  <a:pt x="2267" y="2046"/>
                </a:lnTo>
                <a:lnTo>
                  <a:pt x="2266" y="2066"/>
                </a:lnTo>
                <a:lnTo>
                  <a:pt x="2266" y="2066"/>
                </a:lnTo>
                <a:lnTo>
                  <a:pt x="2264" y="2091"/>
                </a:lnTo>
                <a:lnTo>
                  <a:pt x="2264" y="2116"/>
                </a:lnTo>
                <a:lnTo>
                  <a:pt x="2266" y="2143"/>
                </a:lnTo>
                <a:lnTo>
                  <a:pt x="2264" y="2169"/>
                </a:lnTo>
                <a:lnTo>
                  <a:pt x="2264" y="2169"/>
                </a:lnTo>
                <a:lnTo>
                  <a:pt x="2263" y="2194"/>
                </a:lnTo>
                <a:lnTo>
                  <a:pt x="2262" y="2220"/>
                </a:lnTo>
                <a:lnTo>
                  <a:pt x="2260" y="2232"/>
                </a:lnTo>
                <a:lnTo>
                  <a:pt x="2257" y="2245"/>
                </a:lnTo>
                <a:lnTo>
                  <a:pt x="2253" y="2257"/>
                </a:lnTo>
                <a:lnTo>
                  <a:pt x="2249" y="2268"/>
                </a:lnTo>
                <a:lnTo>
                  <a:pt x="2249" y="2268"/>
                </a:lnTo>
                <a:lnTo>
                  <a:pt x="2245" y="2278"/>
                </a:lnTo>
                <a:lnTo>
                  <a:pt x="2238" y="2286"/>
                </a:lnTo>
                <a:lnTo>
                  <a:pt x="2223" y="2302"/>
                </a:lnTo>
                <a:lnTo>
                  <a:pt x="2194" y="2333"/>
                </a:lnTo>
                <a:lnTo>
                  <a:pt x="2194" y="2333"/>
                </a:lnTo>
                <a:lnTo>
                  <a:pt x="2182" y="2344"/>
                </a:lnTo>
                <a:lnTo>
                  <a:pt x="2171" y="2354"/>
                </a:lnTo>
                <a:lnTo>
                  <a:pt x="2158" y="2365"/>
                </a:lnTo>
                <a:lnTo>
                  <a:pt x="2147" y="2377"/>
                </a:lnTo>
                <a:lnTo>
                  <a:pt x="2147" y="2377"/>
                </a:lnTo>
                <a:lnTo>
                  <a:pt x="2139" y="2388"/>
                </a:lnTo>
                <a:lnTo>
                  <a:pt x="2136" y="2391"/>
                </a:lnTo>
                <a:lnTo>
                  <a:pt x="2136" y="2392"/>
                </a:lnTo>
                <a:lnTo>
                  <a:pt x="2139" y="2397"/>
                </a:lnTo>
                <a:lnTo>
                  <a:pt x="2141" y="2402"/>
                </a:lnTo>
                <a:lnTo>
                  <a:pt x="2146" y="2409"/>
                </a:lnTo>
                <a:lnTo>
                  <a:pt x="2146" y="2409"/>
                </a:lnTo>
                <a:lnTo>
                  <a:pt x="2164" y="2411"/>
                </a:lnTo>
                <a:lnTo>
                  <a:pt x="2182" y="2411"/>
                </a:lnTo>
                <a:lnTo>
                  <a:pt x="2219" y="2409"/>
                </a:lnTo>
                <a:lnTo>
                  <a:pt x="2256" y="2408"/>
                </a:lnTo>
                <a:lnTo>
                  <a:pt x="2274" y="2408"/>
                </a:lnTo>
                <a:lnTo>
                  <a:pt x="2293" y="2409"/>
                </a:lnTo>
                <a:lnTo>
                  <a:pt x="2293" y="2409"/>
                </a:lnTo>
                <a:lnTo>
                  <a:pt x="2298" y="2404"/>
                </a:lnTo>
                <a:lnTo>
                  <a:pt x="2303" y="2402"/>
                </a:lnTo>
                <a:lnTo>
                  <a:pt x="2307" y="2402"/>
                </a:lnTo>
                <a:lnTo>
                  <a:pt x="2313" y="2404"/>
                </a:lnTo>
                <a:lnTo>
                  <a:pt x="2317" y="2405"/>
                </a:lnTo>
                <a:lnTo>
                  <a:pt x="2321" y="2405"/>
                </a:lnTo>
                <a:lnTo>
                  <a:pt x="2327" y="2404"/>
                </a:lnTo>
                <a:lnTo>
                  <a:pt x="2331" y="2398"/>
                </a:lnTo>
                <a:lnTo>
                  <a:pt x="2331" y="2398"/>
                </a:lnTo>
                <a:lnTo>
                  <a:pt x="2339" y="2388"/>
                </a:lnTo>
                <a:lnTo>
                  <a:pt x="2348" y="2377"/>
                </a:lnTo>
                <a:lnTo>
                  <a:pt x="2356" y="2367"/>
                </a:lnTo>
                <a:lnTo>
                  <a:pt x="2365" y="2356"/>
                </a:lnTo>
                <a:lnTo>
                  <a:pt x="2365" y="2356"/>
                </a:lnTo>
                <a:lnTo>
                  <a:pt x="2368" y="2348"/>
                </a:lnTo>
                <a:lnTo>
                  <a:pt x="2371" y="2337"/>
                </a:lnTo>
                <a:lnTo>
                  <a:pt x="2375" y="2326"/>
                </a:lnTo>
                <a:lnTo>
                  <a:pt x="2376" y="2312"/>
                </a:lnTo>
                <a:lnTo>
                  <a:pt x="2378" y="2299"/>
                </a:lnTo>
                <a:lnTo>
                  <a:pt x="2379" y="2288"/>
                </a:lnTo>
                <a:lnTo>
                  <a:pt x="2376" y="2276"/>
                </a:lnTo>
                <a:lnTo>
                  <a:pt x="2375" y="2273"/>
                </a:lnTo>
                <a:lnTo>
                  <a:pt x="2373" y="2269"/>
                </a:lnTo>
                <a:lnTo>
                  <a:pt x="2373" y="2269"/>
                </a:lnTo>
                <a:lnTo>
                  <a:pt x="2366" y="2259"/>
                </a:lnTo>
                <a:lnTo>
                  <a:pt x="2359" y="2248"/>
                </a:lnTo>
                <a:lnTo>
                  <a:pt x="2354" y="2237"/>
                </a:lnTo>
                <a:lnTo>
                  <a:pt x="2349" y="2225"/>
                </a:lnTo>
                <a:lnTo>
                  <a:pt x="2347" y="2214"/>
                </a:lnTo>
                <a:lnTo>
                  <a:pt x="2345" y="2201"/>
                </a:lnTo>
                <a:lnTo>
                  <a:pt x="2344" y="2190"/>
                </a:lnTo>
                <a:lnTo>
                  <a:pt x="2344" y="2179"/>
                </a:lnTo>
                <a:lnTo>
                  <a:pt x="2344" y="2179"/>
                </a:lnTo>
                <a:lnTo>
                  <a:pt x="2344" y="2141"/>
                </a:lnTo>
                <a:lnTo>
                  <a:pt x="2342" y="2101"/>
                </a:lnTo>
                <a:lnTo>
                  <a:pt x="2337" y="2024"/>
                </a:lnTo>
                <a:lnTo>
                  <a:pt x="2334" y="1986"/>
                </a:lnTo>
                <a:lnTo>
                  <a:pt x="2331" y="1948"/>
                </a:lnTo>
                <a:lnTo>
                  <a:pt x="2330" y="1910"/>
                </a:lnTo>
                <a:lnTo>
                  <a:pt x="2331" y="1870"/>
                </a:lnTo>
                <a:lnTo>
                  <a:pt x="2331" y="1870"/>
                </a:lnTo>
                <a:lnTo>
                  <a:pt x="2334" y="1856"/>
                </a:lnTo>
                <a:lnTo>
                  <a:pt x="2337" y="1841"/>
                </a:lnTo>
                <a:lnTo>
                  <a:pt x="2339" y="1825"/>
                </a:lnTo>
                <a:lnTo>
                  <a:pt x="2342" y="1809"/>
                </a:lnTo>
                <a:lnTo>
                  <a:pt x="2342" y="1809"/>
                </a:lnTo>
                <a:lnTo>
                  <a:pt x="2342" y="1794"/>
                </a:lnTo>
                <a:lnTo>
                  <a:pt x="2342" y="1777"/>
                </a:lnTo>
                <a:lnTo>
                  <a:pt x="2342" y="1740"/>
                </a:lnTo>
                <a:lnTo>
                  <a:pt x="2342" y="1740"/>
                </a:lnTo>
                <a:lnTo>
                  <a:pt x="2315" y="1722"/>
                </a:lnTo>
                <a:lnTo>
                  <a:pt x="2301" y="1712"/>
                </a:lnTo>
                <a:lnTo>
                  <a:pt x="2289" y="1702"/>
                </a:lnTo>
                <a:lnTo>
                  <a:pt x="2289" y="1702"/>
                </a:lnTo>
                <a:lnTo>
                  <a:pt x="2267" y="1682"/>
                </a:lnTo>
                <a:lnTo>
                  <a:pt x="2250" y="1661"/>
                </a:lnTo>
                <a:lnTo>
                  <a:pt x="2235" y="1638"/>
                </a:lnTo>
                <a:lnTo>
                  <a:pt x="2229" y="1627"/>
                </a:lnTo>
                <a:lnTo>
                  <a:pt x="2223" y="1616"/>
                </a:lnTo>
                <a:lnTo>
                  <a:pt x="2219" y="1603"/>
                </a:lnTo>
                <a:lnTo>
                  <a:pt x="2215" y="1590"/>
                </a:lnTo>
                <a:lnTo>
                  <a:pt x="2212" y="1577"/>
                </a:lnTo>
                <a:lnTo>
                  <a:pt x="2211" y="1565"/>
                </a:lnTo>
                <a:lnTo>
                  <a:pt x="2209" y="1552"/>
                </a:lnTo>
                <a:lnTo>
                  <a:pt x="2209" y="1538"/>
                </a:lnTo>
                <a:lnTo>
                  <a:pt x="2211" y="1524"/>
                </a:lnTo>
                <a:lnTo>
                  <a:pt x="2212" y="1510"/>
                </a:lnTo>
                <a:lnTo>
                  <a:pt x="2212" y="1510"/>
                </a:lnTo>
                <a:lnTo>
                  <a:pt x="2215" y="1494"/>
                </a:lnTo>
                <a:lnTo>
                  <a:pt x="2219" y="1478"/>
                </a:lnTo>
                <a:lnTo>
                  <a:pt x="2229" y="1447"/>
                </a:lnTo>
                <a:lnTo>
                  <a:pt x="2242" y="1416"/>
                </a:lnTo>
                <a:lnTo>
                  <a:pt x="2255" y="1385"/>
                </a:lnTo>
                <a:lnTo>
                  <a:pt x="2255" y="1385"/>
                </a:lnTo>
                <a:lnTo>
                  <a:pt x="2270" y="1351"/>
                </a:lnTo>
                <a:lnTo>
                  <a:pt x="2284" y="1317"/>
                </a:lnTo>
                <a:lnTo>
                  <a:pt x="2290" y="1299"/>
                </a:lnTo>
                <a:lnTo>
                  <a:pt x="2294" y="1280"/>
                </a:lnTo>
                <a:lnTo>
                  <a:pt x="2298" y="1262"/>
                </a:lnTo>
                <a:lnTo>
                  <a:pt x="2300" y="1242"/>
                </a:lnTo>
                <a:lnTo>
                  <a:pt x="2300" y="1242"/>
                </a:lnTo>
                <a:lnTo>
                  <a:pt x="2324" y="1265"/>
                </a:lnTo>
                <a:lnTo>
                  <a:pt x="2335" y="1276"/>
                </a:lnTo>
                <a:lnTo>
                  <a:pt x="2345" y="1287"/>
                </a:lnTo>
                <a:lnTo>
                  <a:pt x="2354" y="1300"/>
                </a:lnTo>
                <a:lnTo>
                  <a:pt x="2361" y="1313"/>
                </a:lnTo>
                <a:lnTo>
                  <a:pt x="2362" y="1320"/>
                </a:lnTo>
                <a:lnTo>
                  <a:pt x="2365" y="1328"/>
                </a:lnTo>
                <a:lnTo>
                  <a:pt x="2365" y="1336"/>
                </a:lnTo>
                <a:lnTo>
                  <a:pt x="2365" y="1344"/>
                </a:lnTo>
                <a:lnTo>
                  <a:pt x="2365" y="1344"/>
                </a:lnTo>
                <a:lnTo>
                  <a:pt x="2390" y="1344"/>
                </a:lnTo>
                <a:lnTo>
                  <a:pt x="2390" y="1344"/>
                </a:lnTo>
                <a:lnTo>
                  <a:pt x="2399" y="1328"/>
                </a:lnTo>
                <a:lnTo>
                  <a:pt x="2406" y="1313"/>
                </a:lnTo>
                <a:lnTo>
                  <a:pt x="2412" y="1296"/>
                </a:lnTo>
                <a:lnTo>
                  <a:pt x="2416" y="1279"/>
                </a:lnTo>
                <a:lnTo>
                  <a:pt x="2419" y="1261"/>
                </a:lnTo>
                <a:lnTo>
                  <a:pt x="2419" y="1242"/>
                </a:lnTo>
                <a:lnTo>
                  <a:pt x="2419" y="1222"/>
                </a:lnTo>
                <a:lnTo>
                  <a:pt x="2417" y="1203"/>
                </a:lnTo>
                <a:lnTo>
                  <a:pt x="2417" y="1203"/>
                </a:lnTo>
                <a:lnTo>
                  <a:pt x="2385" y="1177"/>
                </a:lnTo>
                <a:lnTo>
                  <a:pt x="2385" y="1177"/>
                </a:lnTo>
                <a:lnTo>
                  <a:pt x="2385" y="1142"/>
                </a:lnTo>
                <a:lnTo>
                  <a:pt x="2385" y="1142"/>
                </a:lnTo>
                <a:lnTo>
                  <a:pt x="2376" y="1133"/>
                </a:lnTo>
                <a:lnTo>
                  <a:pt x="2366" y="1126"/>
                </a:lnTo>
                <a:lnTo>
                  <a:pt x="2347" y="1113"/>
                </a:lnTo>
                <a:lnTo>
                  <a:pt x="2325" y="1102"/>
                </a:lnTo>
                <a:lnTo>
                  <a:pt x="2303" y="1094"/>
                </a:lnTo>
                <a:lnTo>
                  <a:pt x="2303" y="1094"/>
                </a:lnTo>
                <a:lnTo>
                  <a:pt x="2281" y="1085"/>
                </a:lnTo>
                <a:lnTo>
                  <a:pt x="2266" y="1077"/>
                </a:lnTo>
                <a:lnTo>
                  <a:pt x="2252" y="1065"/>
                </a:lnTo>
                <a:lnTo>
                  <a:pt x="2235" y="1050"/>
                </a:lnTo>
                <a:lnTo>
                  <a:pt x="2235" y="1050"/>
                </a:lnTo>
                <a:lnTo>
                  <a:pt x="2223" y="1040"/>
                </a:lnTo>
                <a:lnTo>
                  <a:pt x="2212" y="1030"/>
                </a:lnTo>
                <a:lnTo>
                  <a:pt x="2188" y="1013"/>
                </a:lnTo>
                <a:lnTo>
                  <a:pt x="2161" y="999"/>
                </a:lnTo>
                <a:lnTo>
                  <a:pt x="2134" y="987"/>
                </a:lnTo>
                <a:lnTo>
                  <a:pt x="2106" y="978"/>
                </a:lnTo>
                <a:lnTo>
                  <a:pt x="2078" y="971"/>
                </a:lnTo>
                <a:lnTo>
                  <a:pt x="2048" y="965"/>
                </a:lnTo>
                <a:lnTo>
                  <a:pt x="2018" y="961"/>
                </a:lnTo>
                <a:lnTo>
                  <a:pt x="2018" y="961"/>
                </a:lnTo>
                <a:lnTo>
                  <a:pt x="1953" y="952"/>
                </a:lnTo>
                <a:lnTo>
                  <a:pt x="1888" y="948"/>
                </a:lnTo>
                <a:lnTo>
                  <a:pt x="1823" y="945"/>
                </a:lnTo>
                <a:lnTo>
                  <a:pt x="1758" y="944"/>
                </a:lnTo>
                <a:lnTo>
                  <a:pt x="1694" y="946"/>
                </a:lnTo>
                <a:lnTo>
                  <a:pt x="1629" y="951"/>
                </a:lnTo>
                <a:lnTo>
                  <a:pt x="1564" y="958"/>
                </a:lnTo>
                <a:lnTo>
                  <a:pt x="1499" y="968"/>
                </a:lnTo>
                <a:lnTo>
                  <a:pt x="1499" y="968"/>
                </a:lnTo>
                <a:lnTo>
                  <a:pt x="1417" y="982"/>
                </a:lnTo>
                <a:lnTo>
                  <a:pt x="1375" y="987"/>
                </a:lnTo>
                <a:lnTo>
                  <a:pt x="1332" y="993"/>
                </a:lnTo>
                <a:lnTo>
                  <a:pt x="1290" y="997"/>
                </a:lnTo>
                <a:lnTo>
                  <a:pt x="1249" y="999"/>
                </a:lnTo>
                <a:lnTo>
                  <a:pt x="1206" y="999"/>
                </a:lnTo>
                <a:lnTo>
                  <a:pt x="1164" y="996"/>
                </a:lnTo>
                <a:lnTo>
                  <a:pt x="1164" y="996"/>
                </a:lnTo>
                <a:lnTo>
                  <a:pt x="1134" y="993"/>
                </a:lnTo>
                <a:lnTo>
                  <a:pt x="1105" y="989"/>
                </a:lnTo>
                <a:lnTo>
                  <a:pt x="1045" y="980"/>
                </a:lnTo>
                <a:lnTo>
                  <a:pt x="1015" y="976"/>
                </a:lnTo>
                <a:lnTo>
                  <a:pt x="986" y="975"/>
                </a:lnTo>
                <a:lnTo>
                  <a:pt x="956" y="973"/>
                </a:lnTo>
                <a:lnTo>
                  <a:pt x="926" y="975"/>
                </a:lnTo>
                <a:lnTo>
                  <a:pt x="926" y="975"/>
                </a:lnTo>
                <a:lnTo>
                  <a:pt x="897" y="979"/>
                </a:lnTo>
                <a:lnTo>
                  <a:pt x="867" y="983"/>
                </a:lnTo>
                <a:lnTo>
                  <a:pt x="836" y="987"/>
                </a:lnTo>
                <a:lnTo>
                  <a:pt x="806" y="990"/>
                </a:lnTo>
                <a:lnTo>
                  <a:pt x="776" y="990"/>
                </a:lnTo>
                <a:lnTo>
                  <a:pt x="762" y="990"/>
                </a:lnTo>
                <a:lnTo>
                  <a:pt x="748" y="989"/>
                </a:lnTo>
                <a:lnTo>
                  <a:pt x="732" y="986"/>
                </a:lnTo>
                <a:lnTo>
                  <a:pt x="718" y="983"/>
                </a:lnTo>
                <a:lnTo>
                  <a:pt x="704" y="979"/>
                </a:lnTo>
                <a:lnTo>
                  <a:pt x="689" y="973"/>
                </a:lnTo>
                <a:lnTo>
                  <a:pt x="689" y="973"/>
                </a:lnTo>
                <a:lnTo>
                  <a:pt x="670" y="966"/>
                </a:lnTo>
                <a:lnTo>
                  <a:pt x="650" y="958"/>
                </a:lnTo>
                <a:lnTo>
                  <a:pt x="641" y="954"/>
                </a:lnTo>
                <a:lnTo>
                  <a:pt x="633" y="946"/>
                </a:lnTo>
                <a:lnTo>
                  <a:pt x="628" y="939"/>
                </a:lnTo>
                <a:lnTo>
                  <a:pt x="624" y="929"/>
                </a:lnTo>
                <a:lnTo>
                  <a:pt x="624" y="929"/>
                </a:lnTo>
                <a:lnTo>
                  <a:pt x="622" y="924"/>
                </a:lnTo>
                <a:lnTo>
                  <a:pt x="622" y="918"/>
                </a:lnTo>
                <a:lnTo>
                  <a:pt x="624" y="914"/>
                </a:lnTo>
                <a:lnTo>
                  <a:pt x="625" y="910"/>
                </a:lnTo>
                <a:lnTo>
                  <a:pt x="632" y="903"/>
                </a:lnTo>
                <a:lnTo>
                  <a:pt x="641" y="896"/>
                </a:lnTo>
                <a:lnTo>
                  <a:pt x="641" y="896"/>
                </a:lnTo>
                <a:lnTo>
                  <a:pt x="655" y="887"/>
                </a:lnTo>
                <a:lnTo>
                  <a:pt x="667" y="877"/>
                </a:lnTo>
                <a:lnTo>
                  <a:pt x="680" y="867"/>
                </a:lnTo>
                <a:lnTo>
                  <a:pt x="691" y="856"/>
                </a:lnTo>
                <a:lnTo>
                  <a:pt x="713" y="832"/>
                </a:lnTo>
                <a:lnTo>
                  <a:pt x="732" y="806"/>
                </a:lnTo>
                <a:lnTo>
                  <a:pt x="732" y="806"/>
                </a:lnTo>
                <a:lnTo>
                  <a:pt x="732" y="805"/>
                </a:lnTo>
                <a:lnTo>
                  <a:pt x="731" y="801"/>
                </a:lnTo>
                <a:lnTo>
                  <a:pt x="731" y="801"/>
                </a:lnTo>
                <a:lnTo>
                  <a:pt x="707" y="797"/>
                </a:lnTo>
                <a:lnTo>
                  <a:pt x="684" y="797"/>
                </a:lnTo>
                <a:lnTo>
                  <a:pt x="662" y="797"/>
                </a:lnTo>
                <a:lnTo>
                  <a:pt x="639" y="799"/>
                </a:lnTo>
                <a:lnTo>
                  <a:pt x="617" y="805"/>
                </a:lnTo>
                <a:lnTo>
                  <a:pt x="594" y="811"/>
                </a:lnTo>
                <a:lnTo>
                  <a:pt x="571" y="819"/>
                </a:lnTo>
                <a:lnTo>
                  <a:pt x="550" y="829"/>
                </a:lnTo>
                <a:lnTo>
                  <a:pt x="550" y="829"/>
                </a:lnTo>
                <a:lnTo>
                  <a:pt x="536" y="836"/>
                </a:lnTo>
                <a:lnTo>
                  <a:pt x="529" y="839"/>
                </a:lnTo>
                <a:lnTo>
                  <a:pt x="520" y="842"/>
                </a:lnTo>
                <a:lnTo>
                  <a:pt x="512" y="843"/>
                </a:lnTo>
                <a:lnTo>
                  <a:pt x="505" y="842"/>
                </a:lnTo>
                <a:lnTo>
                  <a:pt x="495" y="839"/>
                </a:lnTo>
                <a:lnTo>
                  <a:pt x="486" y="833"/>
                </a:lnTo>
                <a:lnTo>
                  <a:pt x="486" y="833"/>
                </a:lnTo>
                <a:lnTo>
                  <a:pt x="482" y="830"/>
                </a:lnTo>
                <a:lnTo>
                  <a:pt x="476" y="829"/>
                </a:lnTo>
                <a:lnTo>
                  <a:pt x="465" y="828"/>
                </a:lnTo>
                <a:lnTo>
                  <a:pt x="451" y="829"/>
                </a:lnTo>
                <a:lnTo>
                  <a:pt x="438" y="829"/>
                </a:lnTo>
                <a:lnTo>
                  <a:pt x="438" y="829"/>
                </a:lnTo>
                <a:lnTo>
                  <a:pt x="441" y="821"/>
                </a:lnTo>
                <a:lnTo>
                  <a:pt x="445" y="813"/>
                </a:lnTo>
                <a:lnTo>
                  <a:pt x="451" y="808"/>
                </a:lnTo>
                <a:lnTo>
                  <a:pt x="457" y="804"/>
                </a:lnTo>
                <a:lnTo>
                  <a:pt x="469" y="795"/>
                </a:lnTo>
                <a:lnTo>
                  <a:pt x="484" y="789"/>
                </a:lnTo>
                <a:lnTo>
                  <a:pt x="484" y="789"/>
                </a:lnTo>
                <a:lnTo>
                  <a:pt x="513" y="775"/>
                </a:lnTo>
                <a:lnTo>
                  <a:pt x="542" y="758"/>
                </a:lnTo>
                <a:lnTo>
                  <a:pt x="568" y="740"/>
                </a:lnTo>
                <a:lnTo>
                  <a:pt x="594" y="720"/>
                </a:lnTo>
                <a:lnTo>
                  <a:pt x="618" y="699"/>
                </a:lnTo>
                <a:lnTo>
                  <a:pt x="641" y="675"/>
                </a:lnTo>
                <a:lnTo>
                  <a:pt x="662" y="651"/>
                </a:lnTo>
                <a:lnTo>
                  <a:pt x="683" y="624"/>
                </a:lnTo>
                <a:lnTo>
                  <a:pt x="683" y="624"/>
                </a:lnTo>
                <a:lnTo>
                  <a:pt x="731" y="564"/>
                </a:lnTo>
                <a:lnTo>
                  <a:pt x="779" y="505"/>
                </a:lnTo>
                <a:lnTo>
                  <a:pt x="779" y="505"/>
                </a:lnTo>
                <a:lnTo>
                  <a:pt x="789" y="494"/>
                </a:lnTo>
                <a:lnTo>
                  <a:pt x="800" y="484"/>
                </a:lnTo>
                <a:lnTo>
                  <a:pt x="813" y="474"/>
                </a:lnTo>
                <a:lnTo>
                  <a:pt x="827" y="464"/>
                </a:lnTo>
                <a:lnTo>
                  <a:pt x="827" y="464"/>
                </a:lnTo>
                <a:lnTo>
                  <a:pt x="836" y="458"/>
                </a:lnTo>
                <a:lnTo>
                  <a:pt x="846" y="451"/>
                </a:lnTo>
                <a:lnTo>
                  <a:pt x="853" y="443"/>
                </a:lnTo>
                <a:lnTo>
                  <a:pt x="860" y="434"/>
                </a:lnTo>
                <a:lnTo>
                  <a:pt x="860" y="434"/>
                </a:lnTo>
                <a:lnTo>
                  <a:pt x="871" y="417"/>
                </a:lnTo>
                <a:lnTo>
                  <a:pt x="877" y="407"/>
                </a:lnTo>
                <a:lnTo>
                  <a:pt x="880" y="399"/>
                </a:lnTo>
                <a:lnTo>
                  <a:pt x="880" y="399"/>
                </a:lnTo>
                <a:lnTo>
                  <a:pt x="880" y="393"/>
                </a:lnTo>
                <a:lnTo>
                  <a:pt x="877" y="390"/>
                </a:lnTo>
                <a:lnTo>
                  <a:pt x="874" y="388"/>
                </a:lnTo>
                <a:lnTo>
                  <a:pt x="871" y="386"/>
                </a:lnTo>
                <a:lnTo>
                  <a:pt x="867" y="386"/>
                </a:lnTo>
                <a:lnTo>
                  <a:pt x="863" y="388"/>
                </a:lnTo>
                <a:lnTo>
                  <a:pt x="856" y="390"/>
                </a:lnTo>
                <a:lnTo>
                  <a:pt x="856" y="390"/>
                </a:lnTo>
                <a:lnTo>
                  <a:pt x="850" y="396"/>
                </a:lnTo>
                <a:lnTo>
                  <a:pt x="844" y="402"/>
                </a:lnTo>
                <a:lnTo>
                  <a:pt x="837" y="407"/>
                </a:lnTo>
                <a:lnTo>
                  <a:pt x="834" y="409"/>
                </a:lnTo>
                <a:lnTo>
                  <a:pt x="830" y="409"/>
                </a:lnTo>
                <a:lnTo>
                  <a:pt x="830" y="409"/>
                </a:lnTo>
                <a:lnTo>
                  <a:pt x="827" y="407"/>
                </a:lnTo>
                <a:lnTo>
                  <a:pt x="824" y="405"/>
                </a:lnTo>
                <a:lnTo>
                  <a:pt x="822" y="396"/>
                </a:lnTo>
                <a:lnTo>
                  <a:pt x="820" y="378"/>
                </a:lnTo>
                <a:lnTo>
                  <a:pt x="820" y="378"/>
                </a:lnTo>
                <a:lnTo>
                  <a:pt x="816" y="351"/>
                </a:lnTo>
                <a:lnTo>
                  <a:pt x="813" y="337"/>
                </a:lnTo>
                <a:lnTo>
                  <a:pt x="809" y="323"/>
                </a:lnTo>
                <a:lnTo>
                  <a:pt x="809" y="323"/>
                </a:lnTo>
                <a:lnTo>
                  <a:pt x="799" y="296"/>
                </a:lnTo>
                <a:lnTo>
                  <a:pt x="786" y="270"/>
                </a:lnTo>
                <a:lnTo>
                  <a:pt x="786" y="270"/>
                </a:lnTo>
                <a:lnTo>
                  <a:pt x="771" y="245"/>
                </a:lnTo>
                <a:lnTo>
                  <a:pt x="771" y="245"/>
                </a:lnTo>
                <a:lnTo>
                  <a:pt x="762" y="235"/>
                </a:lnTo>
                <a:lnTo>
                  <a:pt x="757" y="228"/>
                </a:lnTo>
                <a:lnTo>
                  <a:pt x="755" y="224"/>
                </a:lnTo>
                <a:lnTo>
                  <a:pt x="755" y="224"/>
                </a:lnTo>
                <a:lnTo>
                  <a:pt x="754" y="212"/>
                </a:lnTo>
                <a:lnTo>
                  <a:pt x="755" y="199"/>
                </a:lnTo>
                <a:lnTo>
                  <a:pt x="757" y="188"/>
                </a:lnTo>
                <a:lnTo>
                  <a:pt x="758" y="178"/>
                </a:lnTo>
                <a:lnTo>
                  <a:pt x="765" y="156"/>
                </a:lnTo>
                <a:lnTo>
                  <a:pt x="774" y="134"/>
                </a:lnTo>
                <a:lnTo>
                  <a:pt x="774" y="134"/>
                </a:lnTo>
                <a:lnTo>
                  <a:pt x="782" y="116"/>
                </a:lnTo>
                <a:lnTo>
                  <a:pt x="789" y="99"/>
                </a:lnTo>
                <a:lnTo>
                  <a:pt x="795" y="82"/>
                </a:lnTo>
                <a:lnTo>
                  <a:pt x="799" y="64"/>
                </a:lnTo>
                <a:lnTo>
                  <a:pt x="799" y="64"/>
                </a:lnTo>
                <a:lnTo>
                  <a:pt x="799" y="57"/>
                </a:lnTo>
                <a:lnTo>
                  <a:pt x="799" y="51"/>
                </a:lnTo>
                <a:lnTo>
                  <a:pt x="798" y="48"/>
                </a:lnTo>
                <a:lnTo>
                  <a:pt x="795" y="47"/>
                </a:lnTo>
                <a:lnTo>
                  <a:pt x="790" y="47"/>
                </a:lnTo>
                <a:lnTo>
                  <a:pt x="786" y="47"/>
                </a:lnTo>
                <a:lnTo>
                  <a:pt x="786" y="47"/>
                </a:lnTo>
                <a:lnTo>
                  <a:pt x="783" y="48"/>
                </a:lnTo>
                <a:lnTo>
                  <a:pt x="779" y="50"/>
                </a:lnTo>
                <a:lnTo>
                  <a:pt x="774" y="55"/>
                </a:lnTo>
                <a:lnTo>
                  <a:pt x="765" y="68"/>
                </a:lnTo>
                <a:lnTo>
                  <a:pt x="765" y="68"/>
                </a:lnTo>
                <a:lnTo>
                  <a:pt x="742" y="96"/>
                </a:lnTo>
                <a:lnTo>
                  <a:pt x="728" y="115"/>
                </a:lnTo>
                <a:lnTo>
                  <a:pt x="723" y="123"/>
                </a:lnTo>
                <a:lnTo>
                  <a:pt x="723" y="123"/>
                </a:lnTo>
                <a:lnTo>
                  <a:pt x="697" y="100"/>
                </a:lnTo>
                <a:lnTo>
                  <a:pt x="697" y="100"/>
                </a:lnTo>
                <a:lnTo>
                  <a:pt x="707" y="35"/>
                </a:lnTo>
                <a:lnTo>
                  <a:pt x="707" y="35"/>
                </a:lnTo>
                <a:lnTo>
                  <a:pt x="706" y="31"/>
                </a:lnTo>
                <a:lnTo>
                  <a:pt x="704" y="24"/>
                </a:lnTo>
                <a:lnTo>
                  <a:pt x="700" y="18"/>
                </a:lnTo>
                <a:lnTo>
                  <a:pt x="696" y="11"/>
                </a:lnTo>
                <a:lnTo>
                  <a:pt x="690" y="6"/>
                </a:lnTo>
                <a:lnTo>
                  <a:pt x="684" y="1"/>
                </a:lnTo>
                <a:lnTo>
                  <a:pt x="680" y="0"/>
                </a:lnTo>
                <a:lnTo>
                  <a:pt x="677" y="1"/>
                </a:lnTo>
                <a:lnTo>
                  <a:pt x="676" y="3"/>
                </a:lnTo>
                <a:lnTo>
                  <a:pt x="676" y="3"/>
                </a:lnTo>
                <a:lnTo>
                  <a:pt x="673" y="7"/>
                </a:lnTo>
                <a:lnTo>
                  <a:pt x="673" y="14"/>
                </a:lnTo>
                <a:lnTo>
                  <a:pt x="673" y="27"/>
                </a:lnTo>
                <a:lnTo>
                  <a:pt x="673" y="27"/>
                </a:lnTo>
                <a:lnTo>
                  <a:pt x="672" y="35"/>
                </a:lnTo>
                <a:lnTo>
                  <a:pt x="670" y="42"/>
                </a:lnTo>
                <a:lnTo>
                  <a:pt x="666" y="51"/>
                </a:lnTo>
                <a:lnTo>
                  <a:pt x="662" y="58"/>
                </a:lnTo>
                <a:lnTo>
                  <a:pt x="652" y="72"/>
                </a:lnTo>
                <a:lnTo>
                  <a:pt x="639" y="85"/>
                </a:lnTo>
                <a:lnTo>
                  <a:pt x="639" y="85"/>
                </a:lnTo>
                <a:lnTo>
                  <a:pt x="636" y="85"/>
                </a:lnTo>
                <a:lnTo>
                  <a:pt x="633" y="86"/>
                </a:lnTo>
                <a:lnTo>
                  <a:pt x="624" y="86"/>
                </a:lnTo>
                <a:lnTo>
                  <a:pt x="607" y="83"/>
                </a:lnTo>
                <a:lnTo>
                  <a:pt x="607" y="83"/>
                </a:lnTo>
                <a:lnTo>
                  <a:pt x="590" y="81"/>
                </a:lnTo>
                <a:lnTo>
                  <a:pt x="571" y="75"/>
                </a:lnTo>
                <a:lnTo>
                  <a:pt x="571" y="75"/>
                </a:lnTo>
                <a:lnTo>
                  <a:pt x="551" y="69"/>
                </a:lnTo>
                <a:lnTo>
                  <a:pt x="542" y="68"/>
                </a:lnTo>
                <a:lnTo>
                  <a:pt x="532" y="68"/>
                </a:lnTo>
                <a:lnTo>
                  <a:pt x="532" y="68"/>
                </a:lnTo>
                <a:lnTo>
                  <a:pt x="525" y="68"/>
                </a:lnTo>
                <a:lnTo>
                  <a:pt x="515" y="71"/>
                </a:lnTo>
                <a:lnTo>
                  <a:pt x="509" y="72"/>
                </a:lnTo>
                <a:lnTo>
                  <a:pt x="506" y="75"/>
                </a:lnTo>
                <a:lnTo>
                  <a:pt x="503" y="78"/>
                </a:lnTo>
                <a:lnTo>
                  <a:pt x="502" y="82"/>
                </a:lnTo>
                <a:lnTo>
                  <a:pt x="502" y="82"/>
                </a:lnTo>
                <a:lnTo>
                  <a:pt x="503" y="86"/>
                </a:lnTo>
                <a:lnTo>
                  <a:pt x="506" y="89"/>
                </a:lnTo>
                <a:lnTo>
                  <a:pt x="513" y="93"/>
                </a:lnTo>
                <a:lnTo>
                  <a:pt x="520" y="96"/>
                </a:lnTo>
                <a:lnTo>
                  <a:pt x="536" y="103"/>
                </a:lnTo>
                <a:lnTo>
                  <a:pt x="547" y="108"/>
                </a:lnTo>
                <a:lnTo>
                  <a:pt x="547" y="108"/>
                </a:lnTo>
                <a:lnTo>
                  <a:pt x="580" y="127"/>
                </a:lnTo>
                <a:lnTo>
                  <a:pt x="595" y="137"/>
                </a:lnTo>
                <a:lnTo>
                  <a:pt x="611" y="150"/>
                </a:lnTo>
                <a:lnTo>
                  <a:pt x="625" y="163"/>
                </a:lnTo>
                <a:lnTo>
                  <a:pt x="638" y="177"/>
                </a:lnTo>
                <a:lnTo>
                  <a:pt x="648" y="192"/>
                </a:lnTo>
                <a:lnTo>
                  <a:pt x="656" y="211"/>
                </a:lnTo>
                <a:lnTo>
                  <a:pt x="656" y="211"/>
                </a:lnTo>
                <a:lnTo>
                  <a:pt x="662" y="221"/>
                </a:lnTo>
                <a:lnTo>
                  <a:pt x="667" y="231"/>
                </a:lnTo>
                <a:lnTo>
                  <a:pt x="682" y="249"/>
                </a:lnTo>
                <a:lnTo>
                  <a:pt x="682" y="249"/>
                </a:lnTo>
                <a:lnTo>
                  <a:pt x="693" y="266"/>
                </a:lnTo>
                <a:lnTo>
                  <a:pt x="701" y="283"/>
                </a:lnTo>
                <a:lnTo>
                  <a:pt x="708" y="300"/>
                </a:lnTo>
                <a:lnTo>
                  <a:pt x="714" y="318"/>
                </a:lnTo>
                <a:lnTo>
                  <a:pt x="720" y="337"/>
                </a:lnTo>
                <a:lnTo>
                  <a:pt x="724" y="355"/>
                </a:lnTo>
                <a:lnTo>
                  <a:pt x="731" y="393"/>
                </a:lnTo>
                <a:lnTo>
                  <a:pt x="731" y="393"/>
                </a:lnTo>
                <a:lnTo>
                  <a:pt x="732" y="405"/>
                </a:lnTo>
                <a:lnTo>
                  <a:pt x="731" y="416"/>
                </a:lnTo>
                <a:lnTo>
                  <a:pt x="730" y="427"/>
                </a:lnTo>
                <a:lnTo>
                  <a:pt x="727" y="439"/>
                </a:lnTo>
                <a:lnTo>
                  <a:pt x="718" y="460"/>
                </a:lnTo>
                <a:lnTo>
                  <a:pt x="710" y="481"/>
                </a:lnTo>
                <a:lnTo>
                  <a:pt x="710" y="481"/>
                </a:lnTo>
                <a:lnTo>
                  <a:pt x="701" y="498"/>
                </a:lnTo>
                <a:lnTo>
                  <a:pt x="691" y="514"/>
                </a:lnTo>
                <a:lnTo>
                  <a:pt x="672" y="545"/>
                </a:lnTo>
                <a:lnTo>
                  <a:pt x="672" y="545"/>
                </a:lnTo>
                <a:lnTo>
                  <a:pt x="663" y="525"/>
                </a:lnTo>
                <a:lnTo>
                  <a:pt x="655" y="504"/>
                </a:lnTo>
                <a:lnTo>
                  <a:pt x="646" y="484"/>
                </a:lnTo>
                <a:lnTo>
                  <a:pt x="643" y="474"/>
                </a:lnTo>
                <a:lnTo>
                  <a:pt x="642" y="464"/>
                </a:lnTo>
                <a:lnTo>
                  <a:pt x="642" y="464"/>
                </a:lnTo>
                <a:lnTo>
                  <a:pt x="642" y="454"/>
                </a:lnTo>
                <a:lnTo>
                  <a:pt x="642" y="444"/>
                </a:lnTo>
                <a:lnTo>
                  <a:pt x="643" y="434"/>
                </a:lnTo>
                <a:lnTo>
                  <a:pt x="646" y="424"/>
                </a:lnTo>
                <a:lnTo>
                  <a:pt x="649" y="416"/>
                </a:lnTo>
                <a:lnTo>
                  <a:pt x="653" y="406"/>
                </a:lnTo>
                <a:lnTo>
                  <a:pt x="663" y="390"/>
                </a:lnTo>
                <a:lnTo>
                  <a:pt x="663" y="390"/>
                </a:lnTo>
                <a:lnTo>
                  <a:pt x="670" y="381"/>
                </a:lnTo>
                <a:lnTo>
                  <a:pt x="674" y="372"/>
                </a:lnTo>
                <a:lnTo>
                  <a:pt x="677" y="362"/>
                </a:lnTo>
                <a:lnTo>
                  <a:pt x="680" y="352"/>
                </a:lnTo>
                <a:lnTo>
                  <a:pt x="683" y="332"/>
                </a:lnTo>
                <a:lnTo>
                  <a:pt x="687" y="313"/>
                </a:lnTo>
                <a:lnTo>
                  <a:pt x="687" y="313"/>
                </a:lnTo>
                <a:lnTo>
                  <a:pt x="689" y="307"/>
                </a:lnTo>
                <a:lnTo>
                  <a:pt x="689" y="301"/>
                </a:lnTo>
                <a:lnTo>
                  <a:pt x="687" y="297"/>
                </a:lnTo>
                <a:lnTo>
                  <a:pt x="684" y="293"/>
                </a:lnTo>
                <a:lnTo>
                  <a:pt x="680" y="289"/>
                </a:lnTo>
                <a:lnTo>
                  <a:pt x="674" y="286"/>
                </a:lnTo>
                <a:lnTo>
                  <a:pt x="669" y="283"/>
                </a:lnTo>
                <a:lnTo>
                  <a:pt x="662" y="282"/>
                </a:lnTo>
                <a:lnTo>
                  <a:pt x="662" y="282"/>
                </a:lnTo>
                <a:lnTo>
                  <a:pt x="659" y="282"/>
                </a:lnTo>
                <a:lnTo>
                  <a:pt x="656" y="284"/>
                </a:lnTo>
                <a:lnTo>
                  <a:pt x="650" y="293"/>
                </a:lnTo>
                <a:lnTo>
                  <a:pt x="643" y="308"/>
                </a:lnTo>
                <a:lnTo>
                  <a:pt x="643" y="308"/>
                </a:lnTo>
                <a:lnTo>
                  <a:pt x="636" y="334"/>
                </a:lnTo>
                <a:lnTo>
                  <a:pt x="628" y="359"/>
                </a:lnTo>
                <a:lnTo>
                  <a:pt x="628" y="359"/>
                </a:lnTo>
                <a:lnTo>
                  <a:pt x="621" y="382"/>
                </a:lnTo>
                <a:lnTo>
                  <a:pt x="617" y="392"/>
                </a:lnTo>
                <a:lnTo>
                  <a:pt x="611" y="402"/>
                </a:lnTo>
                <a:lnTo>
                  <a:pt x="611" y="402"/>
                </a:lnTo>
                <a:lnTo>
                  <a:pt x="608" y="399"/>
                </a:lnTo>
                <a:lnTo>
                  <a:pt x="608" y="396"/>
                </a:lnTo>
                <a:lnTo>
                  <a:pt x="607" y="390"/>
                </a:lnTo>
                <a:lnTo>
                  <a:pt x="607" y="390"/>
                </a:lnTo>
                <a:lnTo>
                  <a:pt x="601" y="381"/>
                </a:lnTo>
                <a:lnTo>
                  <a:pt x="597" y="371"/>
                </a:lnTo>
                <a:lnTo>
                  <a:pt x="597" y="371"/>
                </a:lnTo>
                <a:lnTo>
                  <a:pt x="594" y="361"/>
                </a:lnTo>
                <a:lnTo>
                  <a:pt x="592" y="351"/>
                </a:lnTo>
                <a:lnTo>
                  <a:pt x="591" y="331"/>
                </a:lnTo>
                <a:lnTo>
                  <a:pt x="591" y="331"/>
                </a:lnTo>
                <a:lnTo>
                  <a:pt x="588" y="310"/>
                </a:lnTo>
                <a:lnTo>
                  <a:pt x="588" y="289"/>
                </a:lnTo>
                <a:lnTo>
                  <a:pt x="591" y="245"/>
                </a:lnTo>
                <a:lnTo>
                  <a:pt x="591" y="245"/>
                </a:lnTo>
                <a:lnTo>
                  <a:pt x="594" y="231"/>
                </a:lnTo>
                <a:lnTo>
                  <a:pt x="597" y="216"/>
                </a:lnTo>
                <a:lnTo>
                  <a:pt x="598" y="201"/>
                </a:lnTo>
                <a:lnTo>
                  <a:pt x="598" y="194"/>
                </a:lnTo>
                <a:lnTo>
                  <a:pt x="597" y="187"/>
                </a:lnTo>
                <a:lnTo>
                  <a:pt x="597" y="187"/>
                </a:lnTo>
                <a:lnTo>
                  <a:pt x="594" y="181"/>
                </a:lnTo>
                <a:lnTo>
                  <a:pt x="590" y="178"/>
                </a:lnTo>
                <a:lnTo>
                  <a:pt x="584" y="177"/>
                </a:lnTo>
                <a:lnTo>
                  <a:pt x="580" y="178"/>
                </a:lnTo>
                <a:lnTo>
                  <a:pt x="574" y="181"/>
                </a:lnTo>
                <a:lnTo>
                  <a:pt x="570" y="184"/>
                </a:lnTo>
                <a:lnTo>
                  <a:pt x="566" y="188"/>
                </a:lnTo>
                <a:lnTo>
                  <a:pt x="563" y="194"/>
                </a:lnTo>
                <a:lnTo>
                  <a:pt x="563" y="194"/>
                </a:lnTo>
                <a:lnTo>
                  <a:pt x="554" y="212"/>
                </a:lnTo>
                <a:lnTo>
                  <a:pt x="546" y="232"/>
                </a:lnTo>
                <a:lnTo>
                  <a:pt x="546" y="232"/>
                </a:lnTo>
                <a:lnTo>
                  <a:pt x="542" y="249"/>
                </a:lnTo>
                <a:lnTo>
                  <a:pt x="537" y="267"/>
                </a:lnTo>
                <a:lnTo>
                  <a:pt x="534" y="286"/>
                </a:lnTo>
                <a:lnTo>
                  <a:pt x="534" y="304"/>
                </a:lnTo>
                <a:lnTo>
                  <a:pt x="534" y="304"/>
                </a:lnTo>
                <a:lnTo>
                  <a:pt x="533" y="318"/>
                </a:lnTo>
                <a:lnTo>
                  <a:pt x="532" y="324"/>
                </a:lnTo>
                <a:lnTo>
                  <a:pt x="529" y="328"/>
                </a:lnTo>
                <a:lnTo>
                  <a:pt x="526" y="331"/>
                </a:lnTo>
                <a:lnTo>
                  <a:pt x="520" y="334"/>
                </a:lnTo>
                <a:lnTo>
                  <a:pt x="515" y="335"/>
                </a:lnTo>
                <a:lnTo>
                  <a:pt x="506" y="337"/>
                </a:lnTo>
                <a:lnTo>
                  <a:pt x="506" y="337"/>
                </a:lnTo>
                <a:lnTo>
                  <a:pt x="496" y="337"/>
                </a:lnTo>
                <a:lnTo>
                  <a:pt x="489" y="335"/>
                </a:lnTo>
                <a:lnTo>
                  <a:pt x="482" y="332"/>
                </a:lnTo>
                <a:lnTo>
                  <a:pt x="476" y="328"/>
                </a:lnTo>
                <a:lnTo>
                  <a:pt x="467" y="317"/>
                </a:lnTo>
                <a:lnTo>
                  <a:pt x="455" y="303"/>
                </a:lnTo>
                <a:lnTo>
                  <a:pt x="455" y="303"/>
                </a:lnTo>
                <a:lnTo>
                  <a:pt x="413" y="253"/>
                </a:lnTo>
                <a:lnTo>
                  <a:pt x="413" y="253"/>
                </a:lnTo>
                <a:lnTo>
                  <a:pt x="407" y="249"/>
                </a:lnTo>
                <a:lnTo>
                  <a:pt x="401" y="245"/>
                </a:lnTo>
                <a:lnTo>
                  <a:pt x="394" y="243"/>
                </a:lnTo>
                <a:lnTo>
                  <a:pt x="387" y="245"/>
                </a:lnTo>
                <a:lnTo>
                  <a:pt x="382" y="248"/>
                </a:lnTo>
                <a:lnTo>
                  <a:pt x="377" y="252"/>
                </a:lnTo>
                <a:lnTo>
                  <a:pt x="376" y="257"/>
                </a:lnTo>
                <a:lnTo>
                  <a:pt x="376" y="266"/>
                </a:lnTo>
                <a:lnTo>
                  <a:pt x="376" y="266"/>
                </a:lnTo>
                <a:lnTo>
                  <a:pt x="380" y="277"/>
                </a:lnTo>
                <a:lnTo>
                  <a:pt x="386" y="287"/>
                </a:lnTo>
                <a:lnTo>
                  <a:pt x="393" y="299"/>
                </a:lnTo>
                <a:lnTo>
                  <a:pt x="400" y="308"/>
                </a:lnTo>
                <a:lnTo>
                  <a:pt x="417" y="328"/>
                </a:lnTo>
                <a:lnTo>
                  <a:pt x="431" y="348"/>
                </a:lnTo>
                <a:lnTo>
                  <a:pt x="431" y="348"/>
                </a:lnTo>
                <a:lnTo>
                  <a:pt x="441" y="361"/>
                </a:lnTo>
                <a:lnTo>
                  <a:pt x="452" y="371"/>
                </a:lnTo>
                <a:lnTo>
                  <a:pt x="464" y="379"/>
                </a:lnTo>
                <a:lnTo>
                  <a:pt x="478" y="386"/>
                </a:lnTo>
                <a:lnTo>
                  <a:pt x="505" y="399"/>
                </a:lnTo>
                <a:lnTo>
                  <a:pt x="530" y="412"/>
                </a:lnTo>
                <a:lnTo>
                  <a:pt x="530" y="412"/>
                </a:lnTo>
                <a:lnTo>
                  <a:pt x="544" y="420"/>
                </a:lnTo>
                <a:lnTo>
                  <a:pt x="554" y="430"/>
                </a:lnTo>
                <a:lnTo>
                  <a:pt x="564" y="441"/>
                </a:lnTo>
                <a:lnTo>
                  <a:pt x="573" y="456"/>
                </a:lnTo>
                <a:lnTo>
                  <a:pt x="573" y="456"/>
                </a:lnTo>
                <a:lnTo>
                  <a:pt x="568" y="456"/>
                </a:lnTo>
                <a:lnTo>
                  <a:pt x="559" y="454"/>
                </a:lnTo>
                <a:lnTo>
                  <a:pt x="543" y="453"/>
                </a:lnTo>
                <a:lnTo>
                  <a:pt x="543" y="453"/>
                </a:lnTo>
                <a:lnTo>
                  <a:pt x="512" y="446"/>
                </a:lnTo>
                <a:lnTo>
                  <a:pt x="512" y="446"/>
                </a:lnTo>
                <a:lnTo>
                  <a:pt x="481" y="439"/>
                </a:lnTo>
                <a:lnTo>
                  <a:pt x="465" y="436"/>
                </a:lnTo>
                <a:lnTo>
                  <a:pt x="450" y="434"/>
                </a:lnTo>
                <a:lnTo>
                  <a:pt x="450" y="434"/>
                </a:lnTo>
                <a:lnTo>
                  <a:pt x="438" y="436"/>
                </a:lnTo>
                <a:lnTo>
                  <a:pt x="428" y="440"/>
                </a:lnTo>
                <a:lnTo>
                  <a:pt x="424" y="441"/>
                </a:lnTo>
                <a:lnTo>
                  <a:pt x="420" y="446"/>
                </a:lnTo>
                <a:lnTo>
                  <a:pt x="416" y="450"/>
                </a:lnTo>
                <a:lnTo>
                  <a:pt x="414" y="454"/>
                </a:lnTo>
                <a:lnTo>
                  <a:pt x="414" y="454"/>
                </a:lnTo>
                <a:lnTo>
                  <a:pt x="413" y="460"/>
                </a:lnTo>
                <a:lnTo>
                  <a:pt x="414" y="465"/>
                </a:lnTo>
                <a:lnTo>
                  <a:pt x="417" y="471"/>
                </a:lnTo>
                <a:lnTo>
                  <a:pt x="421" y="474"/>
                </a:lnTo>
                <a:lnTo>
                  <a:pt x="427" y="477"/>
                </a:lnTo>
                <a:lnTo>
                  <a:pt x="433" y="480"/>
                </a:lnTo>
                <a:lnTo>
                  <a:pt x="444" y="481"/>
                </a:lnTo>
                <a:lnTo>
                  <a:pt x="444" y="481"/>
                </a:lnTo>
                <a:lnTo>
                  <a:pt x="461" y="482"/>
                </a:lnTo>
                <a:lnTo>
                  <a:pt x="475" y="485"/>
                </a:lnTo>
                <a:lnTo>
                  <a:pt x="491" y="490"/>
                </a:lnTo>
                <a:lnTo>
                  <a:pt x="505" y="495"/>
                </a:lnTo>
                <a:lnTo>
                  <a:pt x="533" y="509"/>
                </a:lnTo>
                <a:lnTo>
                  <a:pt x="561" y="525"/>
                </a:lnTo>
                <a:lnTo>
                  <a:pt x="561" y="525"/>
                </a:lnTo>
                <a:lnTo>
                  <a:pt x="573" y="532"/>
                </a:lnTo>
                <a:lnTo>
                  <a:pt x="584" y="540"/>
                </a:lnTo>
                <a:lnTo>
                  <a:pt x="592" y="550"/>
                </a:lnTo>
                <a:lnTo>
                  <a:pt x="601" y="562"/>
                </a:lnTo>
                <a:lnTo>
                  <a:pt x="607" y="574"/>
                </a:lnTo>
                <a:lnTo>
                  <a:pt x="611" y="589"/>
                </a:lnTo>
                <a:lnTo>
                  <a:pt x="612" y="604"/>
                </a:lnTo>
                <a:lnTo>
                  <a:pt x="609" y="622"/>
                </a:lnTo>
                <a:lnTo>
                  <a:pt x="609" y="622"/>
                </a:lnTo>
                <a:lnTo>
                  <a:pt x="553" y="664"/>
                </a:lnTo>
                <a:lnTo>
                  <a:pt x="553" y="664"/>
                </a:lnTo>
                <a:lnTo>
                  <a:pt x="532" y="680"/>
                </a:lnTo>
                <a:lnTo>
                  <a:pt x="510" y="699"/>
                </a:lnTo>
                <a:lnTo>
                  <a:pt x="510" y="699"/>
                </a:lnTo>
                <a:lnTo>
                  <a:pt x="503" y="703"/>
                </a:lnTo>
                <a:lnTo>
                  <a:pt x="499" y="705"/>
                </a:lnTo>
                <a:lnTo>
                  <a:pt x="496" y="705"/>
                </a:lnTo>
                <a:lnTo>
                  <a:pt x="493" y="705"/>
                </a:lnTo>
                <a:lnTo>
                  <a:pt x="489" y="703"/>
                </a:lnTo>
                <a:lnTo>
                  <a:pt x="484" y="696"/>
                </a:lnTo>
                <a:lnTo>
                  <a:pt x="484" y="696"/>
                </a:lnTo>
                <a:lnTo>
                  <a:pt x="472" y="680"/>
                </a:lnTo>
                <a:lnTo>
                  <a:pt x="467" y="672"/>
                </a:lnTo>
                <a:lnTo>
                  <a:pt x="462" y="662"/>
                </a:lnTo>
                <a:lnTo>
                  <a:pt x="462" y="662"/>
                </a:lnTo>
                <a:lnTo>
                  <a:pt x="450" y="639"/>
                </a:lnTo>
                <a:lnTo>
                  <a:pt x="438" y="617"/>
                </a:lnTo>
                <a:lnTo>
                  <a:pt x="424" y="596"/>
                </a:lnTo>
                <a:lnTo>
                  <a:pt x="409" y="574"/>
                </a:lnTo>
                <a:lnTo>
                  <a:pt x="409" y="574"/>
                </a:lnTo>
                <a:lnTo>
                  <a:pt x="394" y="556"/>
                </a:lnTo>
                <a:lnTo>
                  <a:pt x="382" y="535"/>
                </a:lnTo>
                <a:lnTo>
                  <a:pt x="370" y="512"/>
                </a:lnTo>
                <a:lnTo>
                  <a:pt x="366" y="501"/>
                </a:lnTo>
                <a:lnTo>
                  <a:pt x="363" y="490"/>
                </a:lnTo>
                <a:lnTo>
                  <a:pt x="363" y="490"/>
                </a:lnTo>
                <a:lnTo>
                  <a:pt x="360" y="473"/>
                </a:lnTo>
                <a:lnTo>
                  <a:pt x="358" y="448"/>
                </a:lnTo>
                <a:lnTo>
                  <a:pt x="355" y="437"/>
                </a:lnTo>
                <a:lnTo>
                  <a:pt x="352" y="427"/>
                </a:lnTo>
                <a:lnTo>
                  <a:pt x="346" y="422"/>
                </a:lnTo>
                <a:lnTo>
                  <a:pt x="343" y="419"/>
                </a:lnTo>
                <a:lnTo>
                  <a:pt x="341" y="419"/>
                </a:lnTo>
                <a:lnTo>
                  <a:pt x="341" y="419"/>
                </a:lnTo>
                <a:lnTo>
                  <a:pt x="335" y="420"/>
                </a:lnTo>
                <a:lnTo>
                  <a:pt x="329" y="423"/>
                </a:lnTo>
                <a:lnTo>
                  <a:pt x="327" y="427"/>
                </a:lnTo>
                <a:lnTo>
                  <a:pt x="322" y="433"/>
                </a:lnTo>
                <a:lnTo>
                  <a:pt x="314" y="444"/>
                </a:lnTo>
                <a:lnTo>
                  <a:pt x="310" y="448"/>
                </a:lnTo>
                <a:lnTo>
                  <a:pt x="304" y="451"/>
                </a:lnTo>
                <a:lnTo>
                  <a:pt x="304" y="451"/>
                </a:lnTo>
                <a:lnTo>
                  <a:pt x="301" y="451"/>
                </a:lnTo>
                <a:lnTo>
                  <a:pt x="298" y="450"/>
                </a:lnTo>
                <a:lnTo>
                  <a:pt x="291" y="447"/>
                </a:lnTo>
                <a:lnTo>
                  <a:pt x="280" y="440"/>
                </a:lnTo>
                <a:lnTo>
                  <a:pt x="280" y="440"/>
                </a:lnTo>
                <a:lnTo>
                  <a:pt x="274" y="439"/>
                </a:lnTo>
                <a:lnTo>
                  <a:pt x="269" y="439"/>
                </a:lnTo>
                <a:lnTo>
                  <a:pt x="267" y="440"/>
                </a:lnTo>
                <a:lnTo>
                  <a:pt x="266" y="441"/>
                </a:lnTo>
                <a:lnTo>
                  <a:pt x="264" y="444"/>
                </a:lnTo>
                <a:lnTo>
                  <a:pt x="263" y="448"/>
                </a:lnTo>
                <a:lnTo>
                  <a:pt x="263" y="448"/>
                </a:lnTo>
                <a:lnTo>
                  <a:pt x="266" y="456"/>
                </a:lnTo>
                <a:lnTo>
                  <a:pt x="271" y="465"/>
                </a:lnTo>
                <a:lnTo>
                  <a:pt x="278" y="474"/>
                </a:lnTo>
                <a:lnTo>
                  <a:pt x="281" y="477"/>
                </a:lnTo>
                <a:lnTo>
                  <a:pt x="284" y="477"/>
                </a:lnTo>
                <a:lnTo>
                  <a:pt x="284" y="477"/>
                </a:lnTo>
                <a:lnTo>
                  <a:pt x="274" y="478"/>
                </a:lnTo>
                <a:lnTo>
                  <a:pt x="263" y="481"/>
                </a:lnTo>
                <a:lnTo>
                  <a:pt x="259" y="482"/>
                </a:lnTo>
                <a:lnTo>
                  <a:pt x="256" y="485"/>
                </a:lnTo>
                <a:lnTo>
                  <a:pt x="253" y="490"/>
                </a:lnTo>
                <a:lnTo>
                  <a:pt x="254" y="497"/>
                </a:lnTo>
                <a:lnTo>
                  <a:pt x="254" y="497"/>
                </a:lnTo>
                <a:lnTo>
                  <a:pt x="257" y="504"/>
                </a:lnTo>
                <a:lnTo>
                  <a:pt x="263" y="512"/>
                </a:lnTo>
                <a:lnTo>
                  <a:pt x="271" y="518"/>
                </a:lnTo>
                <a:lnTo>
                  <a:pt x="278" y="522"/>
                </a:lnTo>
                <a:lnTo>
                  <a:pt x="278" y="522"/>
                </a:lnTo>
                <a:lnTo>
                  <a:pt x="288" y="526"/>
                </a:lnTo>
                <a:lnTo>
                  <a:pt x="298" y="533"/>
                </a:lnTo>
                <a:lnTo>
                  <a:pt x="307" y="540"/>
                </a:lnTo>
                <a:lnTo>
                  <a:pt x="315" y="548"/>
                </a:lnTo>
                <a:lnTo>
                  <a:pt x="315" y="548"/>
                </a:lnTo>
                <a:lnTo>
                  <a:pt x="328" y="562"/>
                </a:lnTo>
                <a:lnTo>
                  <a:pt x="334" y="569"/>
                </a:lnTo>
                <a:lnTo>
                  <a:pt x="338" y="576"/>
                </a:lnTo>
                <a:lnTo>
                  <a:pt x="338" y="576"/>
                </a:lnTo>
                <a:lnTo>
                  <a:pt x="341" y="583"/>
                </a:lnTo>
                <a:lnTo>
                  <a:pt x="339" y="590"/>
                </a:lnTo>
                <a:lnTo>
                  <a:pt x="336" y="596"/>
                </a:lnTo>
                <a:lnTo>
                  <a:pt x="332" y="603"/>
                </a:lnTo>
                <a:lnTo>
                  <a:pt x="327" y="608"/>
                </a:lnTo>
                <a:lnTo>
                  <a:pt x="321" y="611"/>
                </a:lnTo>
                <a:lnTo>
                  <a:pt x="314" y="613"/>
                </a:lnTo>
                <a:lnTo>
                  <a:pt x="307" y="613"/>
                </a:lnTo>
                <a:lnTo>
                  <a:pt x="307" y="613"/>
                </a:lnTo>
                <a:lnTo>
                  <a:pt x="298" y="610"/>
                </a:lnTo>
                <a:lnTo>
                  <a:pt x="293" y="606"/>
                </a:lnTo>
                <a:lnTo>
                  <a:pt x="288" y="600"/>
                </a:lnTo>
                <a:lnTo>
                  <a:pt x="284" y="591"/>
                </a:lnTo>
                <a:lnTo>
                  <a:pt x="284" y="591"/>
                </a:lnTo>
                <a:lnTo>
                  <a:pt x="281" y="576"/>
                </a:lnTo>
                <a:lnTo>
                  <a:pt x="278" y="567"/>
                </a:lnTo>
                <a:lnTo>
                  <a:pt x="277" y="564"/>
                </a:lnTo>
                <a:lnTo>
                  <a:pt x="276" y="564"/>
                </a:lnTo>
                <a:lnTo>
                  <a:pt x="276" y="564"/>
                </a:lnTo>
                <a:lnTo>
                  <a:pt x="269" y="569"/>
                </a:lnTo>
                <a:lnTo>
                  <a:pt x="263" y="574"/>
                </a:lnTo>
                <a:lnTo>
                  <a:pt x="261" y="580"/>
                </a:lnTo>
                <a:lnTo>
                  <a:pt x="261" y="587"/>
                </a:lnTo>
                <a:lnTo>
                  <a:pt x="261" y="594"/>
                </a:lnTo>
                <a:lnTo>
                  <a:pt x="260" y="601"/>
                </a:lnTo>
                <a:lnTo>
                  <a:pt x="259" y="607"/>
                </a:lnTo>
                <a:lnTo>
                  <a:pt x="254" y="613"/>
                </a:lnTo>
                <a:lnTo>
                  <a:pt x="254" y="613"/>
                </a:lnTo>
                <a:lnTo>
                  <a:pt x="250" y="614"/>
                </a:lnTo>
                <a:lnTo>
                  <a:pt x="244" y="614"/>
                </a:lnTo>
                <a:lnTo>
                  <a:pt x="232" y="613"/>
                </a:lnTo>
                <a:lnTo>
                  <a:pt x="225" y="613"/>
                </a:lnTo>
                <a:lnTo>
                  <a:pt x="219" y="613"/>
                </a:lnTo>
                <a:lnTo>
                  <a:pt x="215" y="614"/>
                </a:lnTo>
                <a:lnTo>
                  <a:pt x="211" y="618"/>
                </a:lnTo>
                <a:lnTo>
                  <a:pt x="211" y="618"/>
                </a:lnTo>
                <a:lnTo>
                  <a:pt x="209" y="622"/>
                </a:lnTo>
                <a:lnTo>
                  <a:pt x="209" y="625"/>
                </a:lnTo>
                <a:lnTo>
                  <a:pt x="212" y="632"/>
                </a:lnTo>
                <a:lnTo>
                  <a:pt x="216" y="637"/>
                </a:lnTo>
                <a:lnTo>
                  <a:pt x="223" y="642"/>
                </a:lnTo>
                <a:lnTo>
                  <a:pt x="239" y="649"/>
                </a:lnTo>
                <a:lnTo>
                  <a:pt x="252" y="654"/>
                </a:lnTo>
                <a:lnTo>
                  <a:pt x="252" y="654"/>
                </a:lnTo>
                <a:lnTo>
                  <a:pt x="267" y="659"/>
                </a:lnTo>
                <a:lnTo>
                  <a:pt x="284" y="664"/>
                </a:lnTo>
                <a:lnTo>
                  <a:pt x="284" y="664"/>
                </a:lnTo>
                <a:lnTo>
                  <a:pt x="301" y="665"/>
                </a:lnTo>
                <a:lnTo>
                  <a:pt x="317" y="666"/>
                </a:lnTo>
                <a:lnTo>
                  <a:pt x="334" y="665"/>
                </a:lnTo>
                <a:lnTo>
                  <a:pt x="349" y="661"/>
                </a:lnTo>
                <a:lnTo>
                  <a:pt x="349" y="661"/>
                </a:lnTo>
                <a:lnTo>
                  <a:pt x="363" y="655"/>
                </a:lnTo>
                <a:lnTo>
                  <a:pt x="372" y="654"/>
                </a:lnTo>
                <a:lnTo>
                  <a:pt x="375" y="654"/>
                </a:lnTo>
                <a:lnTo>
                  <a:pt x="377" y="654"/>
                </a:lnTo>
                <a:lnTo>
                  <a:pt x="377" y="654"/>
                </a:lnTo>
                <a:lnTo>
                  <a:pt x="382" y="658"/>
                </a:lnTo>
                <a:lnTo>
                  <a:pt x="386" y="664"/>
                </a:lnTo>
                <a:lnTo>
                  <a:pt x="393" y="678"/>
                </a:lnTo>
                <a:lnTo>
                  <a:pt x="393" y="678"/>
                </a:lnTo>
                <a:lnTo>
                  <a:pt x="396" y="688"/>
                </a:lnTo>
                <a:lnTo>
                  <a:pt x="400" y="697"/>
                </a:lnTo>
                <a:lnTo>
                  <a:pt x="400" y="697"/>
                </a:lnTo>
                <a:lnTo>
                  <a:pt x="409" y="712"/>
                </a:lnTo>
                <a:lnTo>
                  <a:pt x="413" y="719"/>
                </a:lnTo>
                <a:lnTo>
                  <a:pt x="416" y="726"/>
                </a:lnTo>
                <a:lnTo>
                  <a:pt x="416" y="726"/>
                </a:lnTo>
                <a:lnTo>
                  <a:pt x="416" y="733"/>
                </a:lnTo>
                <a:lnTo>
                  <a:pt x="413" y="738"/>
                </a:lnTo>
                <a:lnTo>
                  <a:pt x="410" y="743"/>
                </a:lnTo>
                <a:lnTo>
                  <a:pt x="404" y="748"/>
                </a:lnTo>
                <a:lnTo>
                  <a:pt x="393" y="755"/>
                </a:lnTo>
                <a:lnTo>
                  <a:pt x="382" y="761"/>
                </a:lnTo>
                <a:lnTo>
                  <a:pt x="382" y="761"/>
                </a:lnTo>
                <a:lnTo>
                  <a:pt x="366" y="767"/>
                </a:lnTo>
                <a:lnTo>
                  <a:pt x="351" y="771"/>
                </a:lnTo>
                <a:lnTo>
                  <a:pt x="334" y="774"/>
                </a:lnTo>
                <a:lnTo>
                  <a:pt x="317" y="775"/>
                </a:lnTo>
                <a:lnTo>
                  <a:pt x="317" y="775"/>
                </a:lnTo>
                <a:lnTo>
                  <a:pt x="305" y="774"/>
                </a:lnTo>
                <a:lnTo>
                  <a:pt x="294" y="771"/>
                </a:lnTo>
                <a:lnTo>
                  <a:pt x="284" y="767"/>
                </a:lnTo>
                <a:lnTo>
                  <a:pt x="276" y="760"/>
                </a:lnTo>
                <a:lnTo>
                  <a:pt x="266" y="753"/>
                </a:lnTo>
                <a:lnTo>
                  <a:pt x="257" y="744"/>
                </a:lnTo>
                <a:lnTo>
                  <a:pt x="239" y="724"/>
                </a:lnTo>
                <a:lnTo>
                  <a:pt x="239" y="724"/>
                </a:lnTo>
                <a:lnTo>
                  <a:pt x="240" y="737"/>
                </a:lnTo>
                <a:lnTo>
                  <a:pt x="243" y="747"/>
                </a:lnTo>
                <a:lnTo>
                  <a:pt x="246" y="757"/>
                </a:lnTo>
                <a:lnTo>
                  <a:pt x="252" y="765"/>
                </a:lnTo>
                <a:lnTo>
                  <a:pt x="257" y="774"/>
                </a:lnTo>
                <a:lnTo>
                  <a:pt x="263" y="782"/>
                </a:lnTo>
                <a:lnTo>
                  <a:pt x="280" y="798"/>
                </a:lnTo>
                <a:lnTo>
                  <a:pt x="280" y="798"/>
                </a:lnTo>
                <a:lnTo>
                  <a:pt x="225" y="806"/>
                </a:lnTo>
                <a:lnTo>
                  <a:pt x="225" y="806"/>
                </a:lnTo>
                <a:lnTo>
                  <a:pt x="213" y="808"/>
                </a:lnTo>
                <a:lnTo>
                  <a:pt x="203" y="808"/>
                </a:lnTo>
                <a:lnTo>
                  <a:pt x="198" y="808"/>
                </a:lnTo>
                <a:lnTo>
                  <a:pt x="192" y="806"/>
                </a:lnTo>
                <a:lnTo>
                  <a:pt x="188" y="805"/>
                </a:lnTo>
                <a:lnTo>
                  <a:pt x="184" y="801"/>
                </a:lnTo>
                <a:lnTo>
                  <a:pt x="184" y="801"/>
                </a:lnTo>
                <a:lnTo>
                  <a:pt x="175" y="794"/>
                </a:lnTo>
                <a:lnTo>
                  <a:pt x="167" y="784"/>
                </a:lnTo>
                <a:lnTo>
                  <a:pt x="157" y="775"/>
                </a:lnTo>
                <a:lnTo>
                  <a:pt x="151" y="772"/>
                </a:lnTo>
                <a:lnTo>
                  <a:pt x="147" y="771"/>
                </a:lnTo>
                <a:lnTo>
                  <a:pt x="147" y="771"/>
                </a:lnTo>
                <a:lnTo>
                  <a:pt x="143" y="772"/>
                </a:lnTo>
                <a:lnTo>
                  <a:pt x="140" y="777"/>
                </a:lnTo>
                <a:lnTo>
                  <a:pt x="138" y="782"/>
                </a:lnTo>
                <a:lnTo>
                  <a:pt x="138" y="788"/>
                </a:lnTo>
                <a:lnTo>
                  <a:pt x="137" y="802"/>
                </a:lnTo>
                <a:lnTo>
                  <a:pt x="136" y="812"/>
                </a:lnTo>
                <a:lnTo>
                  <a:pt x="136" y="812"/>
                </a:lnTo>
                <a:lnTo>
                  <a:pt x="120" y="804"/>
                </a:lnTo>
                <a:lnTo>
                  <a:pt x="104" y="794"/>
                </a:lnTo>
                <a:lnTo>
                  <a:pt x="104" y="794"/>
                </a:lnTo>
                <a:lnTo>
                  <a:pt x="93" y="785"/>
                </a:lnTo>
                <a:lnTo>
                  <a:pt x="87" y="782"/>
                </a:lnTo>
                <a:lnTo>
                  <a:pt x="85" y="781"/>
                </a:lnTo>
                <a:lnTo>
                  <a:pt x="82" y="782"/>
                </a:lnTo>
                <a:lnTo>
                  <a:pt x="82" y="782"/>
                </a:lnTo>
                <a:lnTo>
                  <a:pt x="79" y="785"/>
                </a:lnTo>
                <a:lnTo>
                  <a:pt x="78" y="791"/>
                </a:lnTo>
                <a:lnTo>
                  <a:pt x="78" y="797"/>
                </a:lnTo>
                <a:lnTo>
                  <a:pt x="79" y="805"/>
                </a:lnTo>
                <a:lnTo>
                  <a:pt x="83" y="819"/>
                </a:lnTo>
                <a:lnTo>
                  <a:pt x="85" y="829"/>
                </a:lnTo>
                <a:lnTo>
                  <a:pt x="85" y="829"/>
                </a:lnTo>
                <a:lnTo>
                  <a:pt x="72" y="830"/>
                </a:lnTo>
                <a:lnTo>
                  <a:pt x="58" y="832"/>
                </a:lnTo>
                <a:lnTo>
                  <a:pt x="58" y="832"/>
                </a:lnTo>
                <a:lnTo>
                  <a:pt x="54" y="833"/>
                </a:lnTo>
                <a:lnTo>
                  <a:pt x="51" y="836"/>
                </a:lnTo>
                <a:lnTo>
                  <a:pt x="48" y="839"/>
                </a:lnTo>
                <a:lnTo>
                  <a:pt x="46" y="842"/>
                </a:lnTo>
                <a:lnTo>
                  <a:pt x="46" y="850"/>
                </a:lnTo>
                <a:lnTo>
                  <a:pt x="46" y="857"/>
                </a:lnTo>
                <a:lnTo>
                  <a:pt x="46" y="857"/>
                </a:lnTo>
                <a:lnTo>
                  <a:pt x="49" y="864"/>
                </a:lnTo>
                <a:lnTo>
                  <a:pt x="51" y="871"/>
                </a:lnTo>
                <a:lnTo>
                  <a:pt x="55" y="877"/>
                </a:lnTo>
                <a:lnTo>
                  <a:pt x="59" y="881"/>
                </a:lnTo>
                <a:lnTo>
                  <a:pt x="69" y="891"/>
                </a:lnTo>
                <a:lnTo>
                  <a:pt x="80" y="898"/>
                </a:lnTo>
                <a:lnTo>
                  <a:pt x="93" y="904"/>
                </a:lnTo>
                <a:lnTo>
                  <a:pt x="107" y="908"/>
                </a:lnTo>
                <a:lnTo>
                  <a:pt x="121" y="910"/>
                </a:lnTo>
                <a:lnTo>
                  <a:pt x="134" y="910"/>
                </a:lnTo>
                <a:lnTo>
                  <a:pt x="134" y="910"/>
                </a:lnTo>
                <a:lnTo>
                  <a:pt x="143" y="908"/>
                </a:lnTo>
                <a:lnTo>
                  <a:pt x="150" y="904"/>
                </a:lnTo>
                <a:lnTo>
                  <a:pt x="155" y="898"/>
                </a:lnTo>
                <a:lnTo>
                  <a:pt x="162" y="893"/>
                </a:lnTo>
                <a:lnTo>
                  <a:pt x="174" y="880"/>
                </a:lnTo>
                <a:lnTo>
                  <a:pt x="179" y="873"/>
                </a:lnTo>
                <a:lnTo>
                  <a:pt x="185" y="869"/>
                </a:lnTo>
                <a:lnTo>
                  <a:pt x="185" y="869"/>
                </a:lnTo>
                <a:lnTo>
                  <a:pt x="203" y="857"/>
                </a:lnTo>
                <a:lnTo>
                  <a:pt x="222" y="847"/>
                </a:lnTo>
                <a:lnTo>
                  <a:pt x="242" y="839"/>
                </a:lnTo>
                <a:lnTo>
                  <a:pt x="261" y="832"/>
                </a:lnTo>
                <a:lnTo>
                  <a:pt x="261" y="832"/>
                </a:lnTo>
                <a:lnTo>
                  <a:pt x="278" y="825"/>
                </a:lnTo>
                <a:lnTo>
                  <a:pt x="287" y="821"/>
                </a:lnTo>
                <a:lnTo>
                  <a:pt x="297" y="818"/>
                </a:lnTo>
                <a:lnTo>
                  <a:pt x="307" y="816"/>
                </a:lnTo>
                <a:lnTo>
                  <a:pt x="317" y="816"/>
                </a:lnTo>
                <a:lnTo>
                  <a:pt x="328" y="819"/>
                </a:lnTo>
                <a:lnTo>
                  <a:pt x="338" y="825"/>
                </a:lnTo>
                <a:lnTo>
                  <a:pt x="338" y="825"/>
                </a:lnTo>
                <a:lnTo>
                  <a:pt x="352" y="843"/>
                </a:lnTo>
                <a:lnTo>
                  <a:pt x="352" y="843"/>
                </a:lnTo>
                <a:lnTo>
                  <a:pt x="331" y="855"/>
                </a:lnTo>
                <a:lnTo>
                  <a:pt x="308" y="864"/>
                </a:lnTo>
                <a:lnTo>
                  <a:pt x="298" y="870"/>
                </a:lnTo>
                <a:lnTo>
                  <a:pt x="290" y="876"/>
                </a:lnTo>
                <a:lnTo>
                  <a:pt x="283" y="881"/>
                </a:lnTo>
                <a:lnTo>
                  <a:pt x="276" y="890"/>
                </a:lnTo>
                <a:lnTo>
                  <a:pt x="276" y="890"/>
                </a:lnTo>
                <a:lnTo>
                  <a:pt x="267" y="901"/>
                </a:lnTo>
                <a:lnTo>
                  <a:pt x="259" y="911"/>
                </a:lnTo>
                <a:lnTo>
                  <a:pt x="240" y="931"/>
                </a:lnTo>
                <a:lnTo>
                  <a:pt x="219" y="949"/>
                </a:lnTo>
                <a:lnTo>
                  <a:pt x="198" y="963"/>
                </a:lnTo>
                <a:lnTo>
                  <a:pt x="175" y="978"/>
                </a:lnTo>
                <a:lnTo>
                  <a:pt x="151" y="992"/>
                </a:lnTo>
                <a:lnTo>
                  <a:pt x="104" y="1017"/>
                </a:lnTo>
                <a:lnTo>
                  <a:pt x="104" y="1017"/>
                </a:lnTo>
                <a:lnTo>
                  <a:pt x="75" y="1031"/>
                </a:lnTo>
                <a:lnTo>
                  <a:pt x="46" y="1045"/>
                </a:lnTo>
                <a:lnTo>
                  <a:pt x="32" y="1054"/>
                </a:lnTo>
                <a:lnTo>
                  <a:pt x="20" y="1064"/>
                </a:lnTo>
                <a:lnTo>
                  <a:pt x="8" y="1075"/>
                </a:lnTo>
                <a:lnTo>
                  <a:pt x="0" y="1089"/>
                </a:lnTo>
                <a:lnTo>
                  <a:pt x="0" y="1089"/>
                </a:lnTo>
                <a:lnTo>
                  <a:pt x="0" y="1156"/>
                </a:lnTo>
                <a:lnTo>
                  <a:pt x="0" y="1156"/>
                </a:lnTo>
                <a:lnTo>
                  <a:pt x="27" y="1211"/>
                </a:lnTo>
                <a:lnTo>
                  <a:pt x="27" y="1211"/>
                </a:lnTo>
                <a:lnTo>
                  <a:pt x="45" y="1214"/>
                </a:lnTo>
                <a:lnTo>
                  <a:pt x="63" y="1214"/>
                </a:lnTo>
                <a:lnTo>
                  <a:pt x="80" y="1212"/>
                </a:lnTo>
                <a:lnTo>
                  <a:pt x="97" y="1208"/>
                </a:lnTo>
                <a:lnTo>
                  <a:pt x="114" y="1203"/>
                </a:lnTo>
                <a:lnTo>
                  <a:pt x="131" y="1197"/>
                </a:lnTo>
                <a:lnTo>
                  <a:pt x="162" y="1186"/>
                </a:lnTo>
                <a:lnTo>
                  <a:pt x="162" y="1186"/>
                </a:lnTo>
                <a:lnTo>
                  <a:pt x="206" y="1193"/>
                </a:lnTo>
                <a:lnTo>
                  <a:pt x="206" y="1193"/>
                </a:lnTo>
                <a:lnTo>
                  <a:pt x="281" y="1236"/>
                </a:lnTo>
                <a:lnTo>
                  <a:pt x="281" y="1236"/>
                </a:lnTo>
                <a:lnTo>
                  <a:pt x="358" y="1236"/>
                </a:lnTo>
                <a:lnTo>
                  <a:pt x="358" y="1236"/>
                </a:lnTo>
                <a:lnTo>
                  <a:pt x="370" y="1258"/>
                </a:lnTo>
                <a:lnTo>
                  <a:pt x="377" y="1266"/>
                </a:lnTo>
                <a:lnTo>
                  <a:pt x="385" y="1276"/>
                </a:lnTo>
                <a:lnTo>
                  <a:pt x="385" y="1276"/>
                </a:lnTo>
                <a:lnTo>
                  <a:pt x="392" y="1283"/>
                </a:lnTo>
                <a:lnTo>
                  <a:pt x="397" y="1290"/>
                </a:lnTo>
                <a:lnTo>
                  <a:pt x="403" y="1299"/>
                </a:lnTo>
                <a:lnTo>
                  <a:pt x="406" y="1307"/>
                </a:lnTo>
                <a:lnTo>
                  <a:pt x="410" y="1317"/>
                </a:lnTo>
                <a:lnTo>
                  <a:pt x="411" y="1326"/>
                </a:lnTo>
                <a:lnTo>
                  <a:pt x="414" y="1345"/>
                </a:lnTo>
                <a:lnTo>
                  <a:pt x="414" y="1345"/>
                </a:lnTo>
                <a:lnTo>
                  <a:pt x="417" y="1364"/>
                </a:lnTo>
                <a:lnTo>
                  <a:pt x="421" y="1381"/>
                </a:lnTo>
                <a:lnTo>
                  <a:pt x="427" y="1398"/>
                </a:lnTo>
                <a:lnTo>
                  <a:pt x="434" y="1413"/>
                </a:lnTo>
                <a:lnTo>
                  <a:pt x="434" y="1413"/>
                </a:lnTo>
                <a:lnTo>
                  <a:pt x="455" y="1466"/>
                </a:lnTo>
                <a:lnTo>
                  <a:pt x="475" y="1518"/>
                </a:lnTo>
                <a:lnTo>
                  <a:pt x="475" y="1518"/>
                </a:lnTo>
                <a:lnTo>
                  <a:pt x="492" y="1525"/>
                </a:lnTo>
                <a:lnTo>
                  <a:pt x="492" y="1525"/>
                </a:lnTo>
                <a:lnTo>
                  <a:pt x="492" y="1552"/>
                </a:lnTo>
                <a:lnTo>
                  <a:pt x="492" y="1552"/>
                </a:lnTo>
                <a:lnTo>
                  <a:pt x="527" y="1618"/>
                </a:lnTo>
                <a:lnTo>
                  <a:pt x="527" y="1618"/>
                </a:lnTo>
                <a:lnTo>
                  <a:pt x="546" y="1604"/>
                </a:lnTo>
                <a:lnTo>
                  <a:pt x="546" y="1604"/>
                </a:lnTo>
                <a:lnTo>
                  <a:pt x="546" y="1627"/>
                </a:lnTo>
                <a:lnTo>
                  <a:pt x="547" y="1647"/>
                </a:lnTo>
                <a:lnTo>
                  <a:pt x="549" y="1657"/>
                </a:lnTo>
                <a:lnTo>
                  <a:pt x="551" y="1667"/>
                </a:lnTo>
                <a:lnTo>
                  <a:pt x="556" y="1675"/>
                </a:lnTo>
                <a:lnTo>
                  <a:pt x="561" y="1684"/>
                </a:lnTo>
                <a:lnTo>
                  <a:pt x="561" y="1684"/>
                </a:lnTo>
                <a:lnTo>
                  <a:pt x="583" y="1685"/>
                </a:lnTo>
                <a:lnTo>
                  <a:pt x="583" y="1685"/>
                </a:lnTo>
                <a:lnTo>
                  <a:pt x="605" y="1717"/>
                </a:lnTo>
                <a:lnTo>
                  <a:pt x="605" y="1717"/>
                </a:lnTo>
                <a:lnTo>
                  <a:pt x="619" y="1706"/>
                </a:lnTo>
                <a:lnTo>
                  <a:pt x="619" y="1706"/>
                </a:lnTo>
                <a:lnTo>
                  <a:pt x="626" y="1726"/>
                </a:lnTo>
                <a:lnTo>
                  <a:pt x="626" y="1726"/>
                </a:lnTo>
                <a:lnTo>
                  <a:pt x="641" y="1719"/>
                </a:lnTo>
                <a:lnTo>
                  <a:pt x="641" y="1719"/>
                </a:lnTo>
                <a:lnTo>
                  <a:pt x="649" y="1739"/>
                </a:lnTo>
                <a:lnTo>
                  <a:pt x="649" y="1739"/>
                </a:lnTo>
                <a:lnTo>
                  <a:pt x="663" y="1726"/>
                </a:lnTo>
                <a:lnTo>
                  <a:pt x="663" y="1726"/>
                </a:lnTo>
                <a:lnTo>
                  <a:pt x="682" y="1750"/>
                </a:lnTo>
                <a:lnTo>
                  <a:pt x="682" y="1750"/>
                </a:lnTo>
                <a:lnTo>
                  <a:pt x="731" y="1743"/>
                </a:lnTo>
                <a:lnTo>
                  <a:pt x="731" y="1743"/>
                </a:lnTo>
                <a:lnTo>
                  <a:pt x="737" y="1726"/>
                </a:lnTo>
                <a:lnTo>
                  <a:pt x="737" y="1726"/>
                </a:lnTo>
                <a:lnTo>
                  <a:pt x="749" y="1754"/>
                </a:lnTo>
                <a:lnTo>
                  <a:pt x="749" y="1754"/>
                </a:lnTo>
                <a:lnTo>
                  <a:pt x="769" y="1727"/>
                </a:lnTo>
                <a:lnTo>
                  <a:pt x="769" y="1727"/>
                </a:lnTo>
                <a:lnTo>
                  <a:pt x="782" y="1739"/>
                </a:lnTo>
                <a:lnTo>
                  <a:pt x="782" y="1739"/>
                </a:lnTo>
                <a:lnTo>
                  <a:pt x="803" y="1708"/>
                </a:lnTo>
                <a:lnTo>
                  <a:pt x="803" y="1708"/>
                </a:lnTo>
                <a:lnTo>
                  <a:pt x="815" y="1717"/>
                </a:lnTo>
                <a:lnTo>
                  <a:pt x="815" y="1717"/>
                </a:lnTo>
                <a:lnTo>
                  <a:pt x="819" y="1712"/>
                </a:lnTo>
                <a:lnTo>
                  <a:pt x="824" y="1708"/>
                </a:lnTo>
                <a:lnTo>
                  <a:pt x="830" y="1706"/>
                </a:lnTo>
                <a:lnTo>
                  <a:pt x="836" y="1706"/>
                </a:lnTo>
                <a:lnTo>
                  <a:pt x="847" y="1706"/>
                </a:lnTo>
                <a:lnTo>
                  <a:pt x="853" y="1706"/>
                </a:lnTo>
                <a:lnTo>
                  <a:pt x="858" y="1706"/>
                </a:lnTo>
                <a:lnTo>
                  <a:pt x="858" y="1706"/>
                </a:lnTo>
                <a:lnTo>
                  <a:pt x="868" y="1703"/>
                </a:lnTo>
                <a:lnTo>
                  <a:pt x="878" y="1702"/>
                </a:lnTo>
                <a:lnTo>
                  <a:pt x="888" y="1702"/>
                </a:lnTo>
                <a:lnTo>
                  <a:pt x="897" y="1699"/>
                </a:lnTo>
                <a:lnTo>
                  <a:pt x="897" y="1699"/>
                </a:lnTo>
                <a:lnTo>
                  <a:pt x="908" y="1696"/>
                </a:lnTo>
                <a:lnTo>
                  <a:pt x="919" y="1695"/>
                </a:lnTo>
                <a:lnTo>
                  <a:pt x="932" y="1696"/>
                </a:lnTo>
                <a:lnTo>
                  <a:pt x="946" y="1702"/>
                </a:lnTo>
                <a:lnTo>
                  <a:pt x="946" y="1702"/>
                </a:lnTo>
                <a:lnTo>
                  <a:pt x="925" y="1726"/>
                </a:lnTo>
                <a:lnTo>
                  <a:pt x="904" y="1749"/>
                </a:lnTo>
                <a:lnTo>
                  <a:pt x="861" y="1790"/>
                </a:lnTo>
                <a:lnTo>
                  <a:pt x="861" y="1790"/>
                </a:lnTo>
                <a:lnTo>
                  <a:pt x="851" y="1798"/>
                </a:lnTo>
                <a:lnTo>
                  <a:pt x="841" y="1807"/>
                </a:lnTo>
                <a:lnTo>
                  <a:pt x="822" y="1821"/>
                </a:lnTo>
                <a:lnTo>
                  <a:pt x="799" y="1834"/>
                </a:lnTo>
                <a:lnTo>
                  <a:pt x="778" y="1848"/>
                </a:lnTo>
                <a:lnTo>
                  <a:pt x="778" y="1848"/>
                </a:lnTo>
                <a:lnTo>
                  <a:pt x="768" y="1856"/>
                </a:lnTo>
                <a:lnTo>
                  <a:pt x="758" y="1867"/>
                </a:lnTo>
                <a:lnTo>
                  <a:pt x="749" y="1880"/>
                </a:lnTo>
                <a:lnTo>
                  <a:pt x="742" y="1894"/>
                </a:lnTo>
                <a:lnTo>
                  <a:pt x="740" y="1908"/>
                </a:lnTo>
                <a:lnTo>
                  <a:pt x="740" y="1916"/>
                </a:lnTo>
                <a:lnTo>
                  <a:pt x="740" y="1923"/>
                </a:lnTo>
                <a:lnTo>
                  <a:pt x="741" y="1930"/>
                </a:lnTo>
                <a:lnTo>
                  <a:pt x="744" y="1937"/>
                </a:lnTo>
                <a:lnTo>
                  <a:pt x="747" y="1942"/>
                </a:lnTo>
                <a:lnTo>
                  <a:pt x="752" y="1950"/>
                </a:lnTo>
                <a:lnTo>
                  <a:pt x="752" y="1950"/>
                </a:lnTo>
                <a:lnTo>
                  <a:pt x="771" y="1969"/>
                </a:lnTo>
                <a:lnTo>
                  <a:pt x="790" y="1986"/>
                </a:lnTo>
                <a:lnTo>
                  <a:pt x="809" y="2006"/>
                </a:lnTo>
                <a:lnTo>
                  <a:pt x="819" y="2016"/>
                </a:lnTo>
                <a:lnTo>
                  <a:pt x="827" y="2027"/>
                </a:lnTo>
                <a:lnTo>
                  <a:pt x="827" y="2027"/>
                </a:lnTo>
                <a:lnTo>
                  <a:pt x="844" y="2056"/>
                </a:lnTo>
                <a:lnTo>
                  <a:pt x="861" y="2085"/>
                </a:lnTo>
                <a:lnTo>
                  <a:pt x="861" y="2085"/>
                </a:lnTo>
                <a:lnTo>
                  <a:pt x="871" y="2099"/>
                </a:lnTo>
                <a:lnTo>
                  <a:pt x="878" y="2112"/>
                </a:lnTo>
                <a:lnTo>
                  <a:pt x="881" y="2119"/>
                </a:lnTo>
                <a:lnTo>
                  <a:pt x="884" y="2126"/>
                </a:lnTo>
                <a:lnTo>
                  <a:pt x="885" y="2135"/>
                </a:lnTo>
                <a:lnTo>
                  <a:pt x="885" y="2143"/>
                </a:lnTo>
                <a:lnTo>
                  <a:pt x="885" y="2143"/>
                </a:lnTo>
                <a:lnTo>
                  <a:pt x="885" y="2220"/>
                </a:lnTo>
                <a:lnTo>
                  <a:pt x="885" y="2220"/>
                </a:lnTo>
                <a:lnTo>
                  <a:pt x="885" y="2241"/>
                </a:lnTo>
                <a:lnTo>
                  <a:pt x="887" y="2257"/>
                </a:lnTo>
                <a:lnTo>
                  <a:pt x="890" y="2268"/>
                </a:lnTo>
                <a:lnTo>
                  <a:pt x="895" y="2278"/>
                </a:lnTo>
                <a:lnTo>
                  <a:pt x="902" y="2286"/>
                </a:lnTo>
                <a:lnTo>
                  <a:pt x="912" y="2293"/>
                </a:lnTo>
                <a:lnTo>
                  <a:pt x="926" y="2300"/>
                </a:lnTo>
                <a:lnTo>
                  <a:pt x="946" y="2309"/>
                </a:lnTo>
                <a:lnTo>
                  <a:pt x="946" y="2309"/>
                </a:lnTo>
                <a:lnTo>
                  <a:pt x="960" y="2293"/>
                </a:lnTo>
                <a:lnTo>
                  <a:pt x="974" y="2276"/>
                </a:lnTo>
                <a:lnTo>
                  <a:pt x="984" y="2258"/>
                </a:lnTo>
                <a:lnTo>
                  <a:pt x="994" y="2240"/>
                </a:lnTo>
                <a:lnTo>
                  <a:pt x="1003" y="2220"/>
                </a:lnTo>
                <a:lnTo>
                  <a:pt x="1010" y="2201"/>
                </a:lnTo>
                <a:lnTo>
                  <a:pt x="1024" y="2162"/>
                </a:lnTo>
                <a:lnTo>
                  <a:pt x="1024" y="2162"/>
                </a:lnTo>
                <a:lnTo>
                  <a:pt x="1024" y="2157"/>
                </a:lnTo>
                <a:lnTo>
                  <a:pt x="1022" y="2153"/>
                </a:lnTo>
                <a:lnTo>
                  <a:pt x="1015" y="2141"/>
                </a:lnTo>
                <a:lnTo>
                  <a:pt x="1000" y="2119"/>
                </a:lnTo>
                <a:lnTo>
                  <a:pt x="1000" y="2119"/>
                </a:lnTo>
                <a:lnTo>
                  <a:pt x="984" y="2099"/>
                </a:lnTo>
                <a:lnTo>
                  <a:pt x="966" y="2081"/>
                </a:lnTo>
                <a:lnTo>
                  <a:pt x="966" y="2081"/>
                </a:lnTo>
                <a:lnTo>
                  <a:pt x="939" y="2056"/>
                </a:lnTo>
                <a:lnTo>
                  <a:pt x="914" y="2030"/>
                </a:lnTo>
                <a:lnTo>
                  <a:pt x="890" y="2002"/>
                </a:lnTo>
                <a:lnTo>
                  <a:pt x="878" y="1988"/>
                </a:lnTo>
                <a:lnTo>
                  <a:pt x="868" y="1972"/>
                </a:lnTo>
                <a:lnTo>
                  <a:pt x="868" y="1972"/>
                </a:lnTo>
                <a:lnTo>
                  <a:pt x="860" y="1961"/>
                </a:lnTo>
                <a:lnTo>
                  <a:pt x="851" y="1948"/>
                </a:lnTo>
                <a:lnTo>
                  <a:pt x="848" y="1941"/>
                </a:lnTo>
                <a:lnTo>
                  <a:pt x="846" y="1934"/>
                </a:lnTo>
                <a:lnTo>
                  <a:pt x="846" y="1927"/>
                </a:lnTo>
                <a:lnTo>
                  <a:pt x="847" y="1920"/>
                </a:lnTo>
                <a:lnTo>
                  <a:pt x="847" y="1920"/>
                </a:lnTo>
                <a:lnTo>
                  <a:pt x="850" y="1916"/>
                </a:lnTo>
                <a:lnTo>
                  <a:pt x="854" y="1910"/>
                </a:lnTo>
                <a:lnTo>
                  <a:pt x="864" y="1901"/>
                </a:lnTo>
                <a:lnTo>
                  <a:pt x="885" y="1889"/>
                </a:lnTo>
                <a:lnTo>
                  <a:pt x="885" y="1889"/>
                </a:lnTo>
                <a:lnTo>
                  <a:pt x="921" y="1869"/>
                </a:lnTo>
                <a:lnTo>
                  <a:pt x="956" y="1849"/>
                </a:lnTo>
                <a:lnTo>
                  <a:pt x="956" y="1849"/>
                </a:lnTo>
                <a:lnTo>
                  <a:pt x="983" y="1834"/>
                </a:lnTo>
                <a:lnTo>
                  <a:pt x="1030" y="1805"/>
                </a:lnTo>
                <a:lnTo>
                  <a:pt x="1054" y="1791"/>
                </a:lnTo>
                <a:lnTo>
                  <a:pt x="1073" y="1777"/>
                </a:lnTo>
                <a:lnTo>
                  <a:pt x="1088" y="1767"/>
                </a:lnTo>
                <a:lnTo>
                  <a:pt x="1090" y="1763"/>
                </a:lnTo>
                <a:lnTo>
                  <a:pt x="1090" y="1761"/>
                </a:lnTo>
                <a:lnTo>
                  <a:pt x="1090" y="1761"/>
                </a:lnTo>
                <a:lnTo>
                  <a:pt x="1097" y="1771"/>
                </a:lnTo>
                <a:lnTo>
                  <a:pt x="1102" y="1781"/>
                </a:lnTo>
                <a:lnTo>
                  <a:pt x="1106" y="1791"/>
                </a:lnTo>
                <a:lnTo>
                  <a:pt x="1109" y="1802"/>
                </a:lnTo>
                <a:lnTo>
                  <a:pt x="1113" y="1824"/>
                </a:lnTo>
                <a:lnTo>
                  <a:pt x="1114" y="1845"/>
                </a:lnTo>
                <a:lnTo>
                  <a:pt x="1114" y="1845"/>
                </a:lnTo>
                <a:lnTo>
                  <a:pt x="1113" y="1876"/>
                </a:lnTo>
                <a:lnTo>
                  <a:pt x="1112" y="1906"/>
                </a:lnTo>
                <a:lnTo>
                  <a:pt x="1105" y="1966"/>
                </a:lnTo>
                <a:lnTo>
                  <a:pt x="1105" y="1966"/>
                </a:lnTo>
                <a:lnTo>
                  <a:pt x="1103" y="1995"/>
                </a:lnTo>
                <a:lnTo>
                  <a:pt x="1103" y="2022"/>
                </a:lnTo>
                <a:lnTo>
                  <a:pt x="1105" y="2050"/>
                </a:lnTo>
                <a:lnTo>
                  <a:pt x="1107" y="2077"/>
                </a:lnTo>
                <a:lnTo>
                  <a:pt x="1113" y="2132"/>
                </a:lnTo>
                <a:lnTo>
                  <a:pt x="1116" y="2159"/>
                </a:lnTo>
                <a:lnTo>
                  <a:pt x="1116" y="2187"/>
                </a:lnTo>
                <a:lnTo>
                  <a:pt x="1116" y="2187"/>
                </a:lnTo>
                <a:lnTo>
                  <a:pt x="1116" y="2203"/>
                </a:lnTo>
                <a:lnTo>
                  <a:pt x="1114" y="2217"/>
                </a:lnTo>
                <a:lnTo>
                  <a:pt x="1113" y="2232"/>
                </a:lnTo>
                <a:lnTo>
                  <a:pt x="1110" y="2247"/>
                </a:lnTo>
                <a:lnTo>
                  <a:pt x="1106" y="2261"/>
                </a:lnTo>
                <a:lnTo>
                  <a:pt x="1100" y="2273"/>
                </a:lnTo>
                <a:lnTo>
                  <a:pt x="1093" y="2288"/>
                </a:lnTo>
                <a:lnTo>
                  <a:pt x="1085" y="2300"/>
                </a:lnTo>
                <a:lnTo>
                  <a:pt x="1085" y="2300"/>
                </a:lnTo>
                <a:lnTo>
                  <a:pt x="1073" y="2317"/>
                </a:lnTo>
                <a:lnTo>
                  <a:pt x="1068" y="2326"/>
                </a:lnTo>
                <a:lnTo>
                  <a:pt x="1062" y="2334"/>
                </a:lnTo>
                <a:lnTo>
                  <a:pt x="1062" y="2334"/>
                </a:lnTo>
                <a:lnTo>
                  <a:pt x="1054" y="2341"/>
                </a:lnTo>
                <a:lnTo>
                  <a:pt x="1044" y="2348"/>
                </a:lnTo>
                <a:lnTo>
                  <a:pt x="1020" y="2365"/>
                </a:lnTo>
                <a:lnTo>
                  <a:pt x="1007" y="2375"/>
                </a:lnTo>
                <a:lnTo>
                  <a:pt x="997" y="2385"/>
                </a:lnTo>
                <a:lnTo>
                  <a:pt x="993" y="2391"/>
                </a:lnTo>
                <a:lnTo>
                  <a:pt x="990" y="2397"/>
                </a:lnTo>
                <a:lnTo>
                  <a:pt x="987" y="2402"/>
                </a:lnTo>
                <a:lnTo>
                  <a:pt x="986" y="2409"/>
                </a:lnTo>
                <a:lnTo>
                  <a:pt x="986" y="2409"/>
                </a:lnTo>
                <a:lnTo>
                  <a:pt x="1090" y="2412"/>
                </a:lnTo>
                <a:lnTo>
                  <a:pt x="1155" y="2412"/>
                </a:lnTo>
                <a:lnTo>
                  <a:pt x="1178" y="2412"/>
                </a:lnTo>
                <a:lnTo>
                  <a:pt x="1189" y="2411"/>
                </a:lnTo>
                <a:lnTo>
                  <a:pt x="1189" y="2411"/>
                </a:lnTo>
                <a:close/>
              </a:path>
            </a:pathLst>
          </a:custGeom>
          <a:solidFill>
            <a:srgbClr val="FFC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EF8761E0-ED3A-448A-882D-4A9808D5BC3A}"/>
              </a:ext>
            </a:extLst>
          </p:cNvPr>
          <p:cNvSpPr>
            <a:spLocks/>
          </p:cNvSpPr>
          <p:nvPr/>
        </p:nvSpPr>
        <p:spPr bwMode="auto">
          <a:xfrm flipH="1">
            <a:off x="7285960" y="3821745"/>
            <a:ext cx="1411744" cy="1488500"/>
          </a:xfrm>
          <a:custGeom>
            <a:avLst/>
            <a:gdLst>
              <a:gd name="T0" fmla="*/ 1194 w 2419"/>
              <a:gd name="T1" fmla="*/ 2066 h 2412"/>
              <a:gd name="T2" fmla="*/ 1226 w 2419"/>
              <a:gd name="T3" fmla="*/ 1774 h 2412"/>
              <a:gd name="T4" fmla="*/ 1576 w 2419"/>
              <a:gd name="T5" fmla="*/ 1659 h 2412"/>
              <a:gd name="T6" fmla="*/ 1875 w 2419"/>
              <a:gd name="T7" fmla="*/ 1886 h 2412"/>
              <a:gd name="T8" fmla="*/ 1682 w 2419"/>
              <a:gd name="T9" fmla="*/ 2286 h 2412"/>
              <a:gd name="T10" fmla="*/ 1643 w 2419"/>
              <a:gd name="T11" fmla="*/ 2411 h 2412"/>
              <a:gd name="T12" fmla="*/ 1849 w 2419"/>
              <a:gd name="T13" fmla="*/ 2204 h 2412"/>
              <a:gd name="T14" fmla="*/ 2016 w 2419"/>
              <a:gd name="T15" fmla="*/ 1846 h 2412"/>
              <a:gd name="T16" fmla="*/ 2088 w 2419"/>
              <a:gd name="T17" fmla="*/ 1733 h 2412"/>
              <a:gd name="T18" fmla="*/ 2266 w 2419"/>
              <a:gd name="T19" fmla="*/ 2066 h 2412"/>
              <a:gd name="T20" fmla="*/ 2158 w 2419"/>
              <a:gd name="T21" fmla="*/ 2365 h 2412"/>
              <a:gd name="T22" fmla="*/ 2317 w 2419"/>
              <a:gd name="T23" fmla="*/ 2405 h 2412"/>
              <a:gd name="T24" fmla="*/ 2359 w 2419"/>
              <a:gd name="T25" fmla="*/ 2248 h 2412"/>
              <a:gd name="T26" fmla="*/ 2342 w 2419"/>
              <a:gd name="T27" fmla="*/ 1794 h 2412"/>
              <a:gd name="T28" fmla="*/ 2212 w 2419"/>
              <a:gd name="T29" fmla="*/ 1510 h 2412"/>
              <a:gd name="T30" fmla="*/ 2365 w 2419"/>
              <a:gd name="T31" fmla="*/ 1336 h 2412"/>
              <a:gd name="T32" fmla="*/ 2325 w 2419"/>
              <a:gd name="T33" fmla="*/ 1102 h 2412"/>
              <a:gd name="T34" fmla="*/ 1758 w 2419"/>
              <a:gd name="T35" fmla="*/ 944 h 2412"/>
              <a:gd name="T36" fmla="*/ 926 w 2419"/>
              <a:gd name="T37" fmla="*/ 975 h 2412"/>
              <a:gd name="T38" fmla="*/ 622 w 2419"/>
              <a:gd name="T39" fmla="*/ 918 h 2412"/>
              <a:gd name="T40" fmla="*/ 594 w 2419"/>
              <a:gd name="T41" fmla="*/ 811 h 2412"/>
              <a:gd name="T42" fmla="*/ 457 w 2419"/>
              <a:gd name="T43" fmla="*/ 804 h 2412"/>
              <a:gd name="T44" fmla="*/ 836 w 2419"/>
              <a:gd name="T45" fmla="*/ 458 h 2412"/>
              <a:gd name="T46" fmla="*/ 830 w 2419"/>
              <a:gd name="T47" fmla="*/ 409 h 2412"/>
              <a:gd name="T48" fmla="*/ 755 w 2419"/>
              <a:gd name="T49" fmla="*/ 199 h 2412"/>
              <a:gd name="T50" fmla="*/ 765 w 2419"/>
              <a:gd name="T51" fmla="*/ 68 h 2412"/>
              <a:gd name="T52" fmla="*/ 673 w 2419"/>
              <a:gd name="T53" fmla="*/ 14 h 2412"/>
              <a:gd name="T54" fmla="*/ 532 w 2419"/>
              <a:gd name="T55" fmla="*/ 68 h 2412"/>
              <a:gd name="T56" fmla="*/ 656 w 2419"/>
              <a:gd name="T57" fmla="*/ 211 h 2412"/>
              <a:gd name="T58" fmla="*/ 701 w 2419"/>
              <a:gd name="T59" fmla="*/ 498 h 2412"/>
              <a:gd name="T60" fmla="*/ 680 w 2419"/>
              <a:gd name="T61" fmla="*/ 352 h 2412"/>
              <a:gd name="T62" fmla="*/ 621 w 2419"/>
              <a:gd name="T63" fmla="*/ 382 h 2412"/>
              <a:gd name="T64" fmla="*/ 598 w 2419"/>
              <a:gd name="T65" fmla="*/ 201 h 2412"/>
              <a:gd name="T66" fmla="*/ 533 w 2419"/>
              <a:gd name="T67" fmla="*/ 318 h 2412"/>
              <a:gd name="T68" fmla="*/ 382 w 2419"/>
              <a:gd name="T69" fmla="*/ 248 h 2412"/>
              <a:gd name="T70" fmla="*/ 564 w 2419"/>
              <a:gd name="T71" fmla="*/ 441 h 2412"/>
              <a:gd name="T72" fmla="*/ 414 w 2419"/>
              <a:gd name="T73" fmla="*/ 465 h 2412"/>
              <a:gd name="T74" fmla="*/ 609 w 2419"/>
              <a:gd name="T75" fmla="*/ 622 h 2412"/>
              <a:gd name="T76" fmla="*/ 409 w 2419"/>
              <a:gd name="T77" fmla="*/ 574 h 2412"/>
              <a:gd name="T78" fmla="*/ 310 w 2419"/>
              <a:gd name="T79" fmla="*/ 448 h 2412"/>
              <a:gd name="T80" fmla="*/ 274 w 2419"/>
              <a:gd name="T81" fmla="*/ 478 h 2412"/>
              <a:gd name="T82" fmla="*/ 341 w 2419"/>
              <a:gd name="T83" fmla="*/ 583 h 2412"/>
              <a:gd name="T84" fmla="*/ 261 w 2419"/>
              <a:gd name="T85" fmla="*/ 580 h 2412"/>
              <a:gd name="T86" fmla="*/ 252 w 2419"/>
              <a:gd name="T87" fmla="*/ 654 h 2412"/>
              <a:gd name="T88" fmla="*/ 400 w 2419"/>
              <a:gd name="T89" fmla="*/ 697 h 2412"/>
              <a:gd name="T90" fmla="*/ 266 w 2419"/>
              <a:gd name="T91" fmla="*/ 753 h 2412"/>
              <a:gd name="T92" fmla="*/ 175 w 2419"/>
              <a:gd name="T93" fmla="*/ 794 h 2412"/>
              <a:gd name="T94" fmla="*/ 79 w 2419"/>
              <a:gd name="T95" fmla="*/ 785 h 2412"/>
              <a:gd name="T96" fmla="*/ 69 w 2419"/>
              <a:gd name="T97" fmla="*/ 891 h 2412"/>
              <a:gd name="T98" fmla="*/ 287 w 2419"/>
              <a:gd name="T99" fmla="*/ 821 h 2412"/>
              <a:gd name="T100" fmla="*/ 175 w 2419"/>
              <a:gd name="T101" fmla="*/ 978 h 2412"/>
              <a:gd name="T102" fmla="*/ 162 w 2419"/>
              <a:gd name="T103" fmla="*/ 1186 h 2412"/>
              <a:gd name="T104" fmla="*/ 421 w 2419"/>
              <a:gd name="T105" fmla="*/ 1381 h 2412"/>
              <a:gd name="T106" fmla="*/ 561 w 2419"/>
              <a:gd name="T107" fmla="*/ 1684 h 2412"/>
              <a:gd name="T108" fmla="*/ 749 w 2419"/>
              <a:gd name="T109" fmla="*/ 1754 h 2412"/>
              <a:gd name="T110" fmla="*/ 897 w 2419"/>
              <a:gd name="T111" fmla="*/ 1699 h 2412"/>
              <a:gd name="T112" fmla="*/ 740 w 2419"/>
              <a:gd name="T113" fmla="*/ 1908 h 2412"/>
              <a:gd name="T114" fmla="*/ 885 w 2419"/>
              <a:gd name="T115" fmla="*/ 2135 h 2412"/>
              <a:gd name="T116" fmla="*/ 1024 w 2419"/>
              <a:gd name="T117" fmla="*/ 2162 h 2412"/>
              <a:gd name="T118" fmla="*/ 847 w 2419"/>
              <a:gd name="T119" fmla="*/ 1920 h 2412"/>
              <a:gd name="T120" fmla="*/ 1113 w 2419"/>
              <a:gd name="T121" fmla="*/ 1824 h 2412"/>
              <a:gd name="T122" fmla="*/ 1093 w 2419"/>
              <a:gd name="T123" fmla="*/ 2288 h 2412"/>
              <a:gd name="T124" fmla="*/ 1189 w 2419"/>
              <a:gd name="T125" fmla="*/ 2411 h 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19" h="2412">
                <a:moveTo>
                  <a:pt x="1189" y="2411"/>
                </a:moveTo>
                <a:lnTo>
                  <a:pt x="1189" y="2411"/>
                </a:lnTo>
                <a:lnTo>
                  <a:pt x="1194" y="2402"/>
                </a:lnTo>
                <a:lnTo>
                  <a:pt x="1198" y="2392"/>
                </a:lnTo>
                <a:lnTo>
                  <a:pt x="1204" y="2368"/>
                </a:lnTo>
                <a:lnTo>
                  <a:pt x="1208" y="2341"/>
                </a:lnTo>
                <a:lnTo>
                  <a:pt x="1209" y="2313"/>
                </a:lnTo>
                <a:lnTo>
                  <a:pt x="1209" y="2313"/>
                </a:lnTo>
                <a:lnTo>
                  <a:pt x="1204" y="2306"/>
                </a:lnTo>
                <a:lnTo>
                  <a:pt x="1199" y="2298"/>
                </a:lnTo>
                <a:lnTo>
                  <a:pt x="1196" y="2286"/>
                </a:lnTo>
                <a:lnTo>
                  <a:pt x="1194" y="2275"/>
                </a:lnTo>
                <a:lnTo>
                  <a:pt x="1192" y="2251"/>
                </a:lnTo>
                <a:lnTo>
                  <a:pt x="1192" y="2230"/>
                </a:lnTo>
                <a:lnTo>
                  <a:pt x="1192" y="2230"/>
                </a:lnTo>
                <a:lnTo>
                  <a:pt x="1191" y="2189"/>
                </a:lnTo>
                <a:lnTo>
                  <a:pt x="1191" y="2148"/>
                </a:lnTo>
                <a:lnTo>
                  <a:pt x="1191" y="2107"/>
                </a:lnTo>
                <a:lnTo>
                  <a:pt x="1192" y="2087"/>
                </a:lnTo>
                <a:lnTo>
                  <a:pt x="1194" y="2066"/>
                </a:lnTo>
                <a:lnTo>
                  <a:pt x="1194" y="2066"/>
                </a:lnTo>
                <a:lnTo>
                  <a:pt x="1199" y="2023"/>
                </a:lnTo>
                <a:lnTo>
                  <a:pt x="1202" y="2002"/>
                </a:lnTo>
                <a:lnTo>
                  <a:pt x="1206" y="1982"/>
                </a:lnTo>
                <a:lnTo>
                  <a:pt x="1206" y="1982"/>
                </a:lnTo>
                <a:lnTo>
                  <a:pt x="1218" y="1941"/>
                </a:lnTo>
                <a:lnTo>
                  <a:pt x="1223" y="1921"/>
                </a:lnTo>
                <a:lnTo>
                  <a:pt x="1225" y="1911"/>
                </a:lnTo>
                <a:lnTo>
                  <a:pt x="1225" y="1900"/>
                </a:lnTo>
                <a:lnTo>
                  <a:pt x="1225" y="1900"/>
                </a:lnTo>
                <a:lnTo>
                  <a:pt x="1226" y="1883"/>
                </a:lnTo>
                <a:lnTo>
                  <a:pt x="1230" y="1867"/>
                </a:lnTo>
                <a:lnTo>
                  <a:pt x="1233" y="1852"/>
                </a:lnTo>
                <a:lnTo>
                  <a:pt x="1236" y="1835"/>
                </a:lnTo>
                <a:lnTo>
                  <a:pt x="1236" y="1835"/>
                </a:lnTo>
                <a:lnTo>
                  <a:pt x="1236" y="1826"/>
                </a:lnTo>
                <a:lnTo>
                  <a:pt x="1235" y="1819"/>
                </a:lnTo>
                <a:lnTo>
                  <a:pt x="1230" y="1804"/>
                </a:lnTo>
                <a:lnTo>
                  <a:pt x="1228" y="1790"/>
                </a:lnTo>
                <a:lnTo>
                  <a:pt x="1226" y="1781"/>
                </a:lnTo>
                <a:lnTo>
                  <a:pt x="1226" y="1774"/>
                </a:lnTo>
                <a:lnTo>
                  <a:pt x="1226" y="1774"/>
                </a:lnTo>
                <a:lnTo>
                  <a:pt x="1228" y="1756"/>
                </a:lnTo>
                <a:lnTo>
                  <a:pt x="1229" y="1736"/>
                </a:lnTo>
                <a:lnTo>
                  <a:pt x="1233" y="1717"/>
                </a:lnTo>
                <a:lnTo>
                  <a:pt x="1239" y="1699"/>
                </a:lnTo>
                <a:lnTo>
                  <a:pt x="1239" y="1699"/>
                </a:lnTo>
                <a:lnTo>
                  <a:pt x="1242" y="1692"/>
                </a:lnTo>
                <a:lnTo>
                  <a:pt x="1246" y="1684"/>
                </a:lnTo>
                <a:lnTo>
                  <a:pt x="1257" y="1669"/>
                </a:lnTo>
                <a:lnTo>
                  <a:pt x="1270" y="1654"/>
                </a:lnTo>
                <a:lnTo>
                  <a:pt x="1283" y="1640"/>
                </a:lnTo>
                <a:lnTo>
                  <a:pt x="1283" y="1640"/>
                </a:lnTo>
                <a:lnTo>
                  <a:pt x="1369" y="1644"/>
                </a:lnTo>
                <a:lnTo>
                  <a:pt x="1411" y="1648"/>
                </a:lnTo>
                <a:lnTo>
                  <a:pt x="1453" y="1654"/>
                </a:lnTo>
                <a:lnTo>
                  <a:pt x="1453" y="1654"/>
                </a:lnTo>
                <a:lnTo>
                  <a:pt x="1489" y="1659"/>
                </a:lnTo>
                <a:lnTo>
                  <a:pt x="1508" y="1662"/>
                </a:lnTo>
                <a:lnTo>
                  <a:pt x="1526" y="1662"/>
                </a:lnTo>
                <a:lnTo>
                  <a:pt x="1526" y="1662"/>
                </a:lnTo>
                <a:lnTo>
                  <a:pt x="1552" y="1661"/>
                </a:lnTo>
                <a:lnTo>
                  <a:pt x="1576" y="1659"/>
                </a:lnTo>
                <a:lnTo>
                  <a:pt x="1601" y="1657"/>
                </a:lnTo>
                <a:lnTo>
                  <a:pt x="1612" y="1652"/>
                </a:lnTo>
                <a:lnTo>
                  <a:pt x="1624" y="1648"/>
                </a:lnTo>
                <a:lnTo>
                  <a:pt x="1624" y="1648"/>
                </a:lnTo>
                <a:lnTo>
                  <a:pt x="1632" y="1645"/>
                </a:lnTo>
                <a:lnTo>
                  <a:pt x="1641" y="1644"/>
                </a:lnTo>
                <a:lnTo>
                  <a:pt x="1656" y="1643"/>
                </a:lnTo>
                <a:lnTo>
                  <a:pt x="1670" y="1643"/>
                </a:lnTo>
                <a:lnTo>
                  <a:pt x="1677" y="1641"/>
                </a:lnTo>
                <a:lnTo>
                  <a:pt x="1684" y="1640"/>
                </a:lnTo>
                <a:lnTo>
                  <a:pt x="1684" y="1640"/>
                </a:lnTo>
                <a:lnTo>
                  <a:pt x="1747" y="1679"/>
                </a:lnTo>
                <a:lnTo>
                  <a:pt x="1747" y="1679"/>
                </a:lnTo>
                <a:lnTo>
                  <a:pt x="1817" y="1778"/>
                </a:lnTo>
                <a:lnTo>
                  <a:pt x="1817" y="1778"/>
                </a:lnTo>
                <a:lnTo>
                  <a:pt x="1849" y="1826"/>
                </a:lnTo>
                <a:lnTo>
                  <a:pt x="1849" y="1826"/>
                </a:lnTo>
                <a:lnTo>
                  <a:pt x="1861" y="1845"/>
                </a:lnTo>
                <a:lnTo>
                  <a:pt x="1870" y="1866"/>
                </a:lnTo>
                <a:lnTo>
                  <a:pt x="1873" y="1876"/>
                </a:lnTo>
                <a:lnTo>
                  <a:pt x="1875" y="1886"/>
                </a:lnTo>
                <a:lnTo>
                  <a:pt x="1877" y="1896"/>
                </a:lnTo>
                <a:lnTo>
                  <a:pt x="1877" y="1906"/>
                </a:lnTo>
                <a:lnTo>
                  <a:pt x="1877" y="1906"/>
                </a:lnTo>
                <a:lnTo>
                  <a:pt x="1875" y="1930"/>
                </a:lnTo>
                <a:lnTo>
                  <a:pt x="1871" y="1955"/>
                </a:lnTo>
                <a:lnTo>
                  <a:pt x="1864" y="1979"/>
                </a:lnTo>
                <a:lnTo>
                  <a:pt x="1860" y="1992"/>
                </a:lnTo>
                <a:lnTo>
                  <a:pt x="1854" y="2003"/>
                </a:lnTo>
                <a:lnTo>
                  <a:pt x="1854" y="2003"/>
                </a:lnTo>
                <a:lnTo>
                  <a:pt x="1834" y="2041"/>
                </a:lnTo>
                <a:lnTo>
                  <a:pt x="1815" y="2080"/>
                </a:lnTo>
                <a:lnTo>
                  <a:pt x="1796" y="2119"/>
                </a:lnTo>
                <a:lnTo>
                  <a:pt x="1775" y="2156"/>
                </a:lnTo>
                <a:lnTo>
                  <a:pt x="1775" y="2156"/>
                </a:lnTo>
                <a:lnTo>
                  <a:pt x="1764" y="2177"/>
                </a:lnTo>
                <a:lnTo>
                  <a:pt x="1751" y="2196"/>
                </a:lnTo>
                <a:lnTo>
                  <a:pt x="1737" y="2214"/>
                </a:lnTo>
                <a:lnTo>
                  <a:pt x="1721" y="2232"/>
                </a:lnTo>
                <a:lnTo>
                  <a:pt x="1721" y="2232"/>
                </a:lnTo>
                <a:lnTo>
                  <a:pt x="1704" y="2257"/>
                </a:lnTo>
                <a:lnTo>
                  <a:pt x="1682" y="2286"/>
                </a:lnTo>
                <a:lnTo>
                  <a:pt x="1669" y="2300"/>
                </a:lnTo>
                <a:lnTo>
                  <a:pt x="1658" y="2315"/>
                </a:lnTo>
                <a:lnTo>
                  <a:pt x="1645" y="2324"/>
                </a:lnTo>
                <a:lnTo>
                  <a:pt x="1639" y="2327"/>
                </a:lnTo>
                <a:lnTo>
                  <a:pt x="1634" y="2330"/>
                </a:lnTo>
                <a:lnTo>
                  <a:pt x="1634" y="2330"/>
                </a:lnTo>
                <a:lnTo>
                  <a:pt x="1628" y="2333"/>
                </a:lnTo>
                <a:lnTo>
                  <a:pt x="1621" y="2339"/>
                </a:lnTo>
                <a:lnTo>
                  <a:pt x="1607" y="2353"/>
                </a:lnTo>
                <a:lnTo>
                  <a:pt x="1593" y="2368"/>
                </a:lnTo>
                <a:lnTo>
                  <a:pt x="1583" y="2378"/>
                </a:lnTo>
                <a:lnTo>
                  <a:pt x="1583" y="2378"/>
                </a:lnTo>
                <a:lnTo>
                  <a:pt x="1584" y="2384"/>
                </a:lnTo>
                <a:lnTo>
                  <a:pt x="1585" y="2388"/>
                </a:lnTo>
                <a:lnTo>
                  <a:pt x="1593" y="2392"/>
                </a:lnTo>
                <a:lnTo>
                  <a:pt x="1595" y="2395"/>
                </a:lnTo>
                <a:lnTo>
                  <a:pt x="1598" y="2398"/>
                </a:lnTo>
                <a:lnTo>
                  <a:pt x="1600" y="2404"/>
                </a:lnTo>
                <a:lnTo>
                  <a:pt x="1601" y="2409"/>
                </a:lnTo>
                <a:lnTo>
                  <a:pt x="1601" y="2409"/>
                </a:lnTo>
                <a:lnTo>
                  <a:pt x="1643" y="2411"/>
                </a:lnTo>
                <a:lnTo>
                  <a:pt x="1666" y="2411"/>
                </a:lnTo>
                <a:lnTo>
                  <a:pt x="1687" y="2409"/>
                </a:lnTo>
                <a:lnTo>
                  <a:pt x="1687" y="2409"/>
                </a:lnTo>
                <a:lnTo>
                  <a:pt x="1707" y="2409"/>
                </a:lnTo>
                <a:lnTo>
                  <a:pt x="1728" y="2411"/>
                </a:lnTo>
                <a:lnTo>
                  <a:pt x="1751" y="2411"/>
                </a:lnTo>
                <a:lnTo>
                  <a:pt x="1764" y="2411"/>
                </a:lnTo>
                <a:lnTo>
                  <a:pt x="1776" y="2409"/>
                </a:lnTo>
                <a:lnTo>
                  <a:pt x="1776" y="2409"/>
                </a:lnTo>
                <a:lnTo>
                  <a:pt x="1779" y="2406"/>
                </a:lnTo>
                <a:lnTo>
                  <a:pt x="1784" y="2401"/>
                </a:lnTo>
                <a:lnTo>
                  <a:pt x="1792" y="2382"/>
                </a:lnTo>
                <a:lnTo>
                  <a:pt x="1803" y="2350"/>
                </a:lnTo>
                <a:lnTo>
                  <a:pt x="1803" y="2350"/>
                </a:lnTo>
                <a:lnTo>
                  <a:pt x="1823" y="2305"/>
                </a:lnTo>
                <a:lnTo>
                  <a:pt x="1834" y="2276"/>
                </a:lnTo>
                <a:lnTo>
                  <a:pt x="1840" y="2258"/>
                </a:lnTo>
                <a:lnTo>
                  <a:pt x="1840" y="2258"/>
                </a:lnTo>
                <a:lnTo>
                  <a:pt x="1846" y="2231"/>
                </a:lnTo>
                <a:lnTo>
                  <a:pt x="1849" y="2204"/>
                </a:lnTo>
                <a:lnTo>
                  <a:pt x="1849" y="2204"/>
                </a:lnTo>
                <a:lnTo>
                  <a:pt x="1850" y="2179"/>
                </a:lnTo>
                <a:lnTo>
                  <a:pt x="1851" y="2167"/>
                </a:lnTo>
                <a:lnTo>
                  <a:pt x="1853" y="2160"/>
                </a:lnTo>
                <a:lnTo>
                  <a:pt x="1856" y="2155"/>
                </a:lnTo>
                <a:lnTo>
                  <a:pt x="1856" y="2155"/>
                </a:lnTo>
                <a:lnTo>
                  <a:pt x="1870" y="2136"/>
                </a:lnTo>
                <a:lnTo>
                  <a:pt x="1883" y="2118"/>
                </a:lnTo>
                <a:lnTo>
                  <a:pt x="1883" y="2118"/>
                </a:lnTo>
                <a:lnTo>
                  <a:pt x="1898" y="2092"/>
                </a:lnTo>
                <a:lnTo>
                  <a:pt x="1914" y="2066"/>
                </a:lnTo>
                <a:lnTo>
                  <a:pt x="1926" y="2039"/>
                </a:lnTo>
                <a:lnTo>
                  <a:pt x="1938" y="2010"/>
                </a:lnTo>
                <a:lnTo>
                  <a:pt x="1938" y="2010"/>
                </a:lnTo>
                <a:lnTo>
                  <a:pt x="1945" y="1992"/>
                </a:lnTo>
                <a:lnTo>
                  <a:pt x="1953" y="1975"/>
                </a:lnTo>
                <a:lnTo>
                  <a:pt x="1972" y="1940"/>
                </a:lnTo>
                <a:lnTo>
                  <a:pt x="1993" y="1904"/>
                </a:lnTo>
                <a:lnTo>
                  <a:pt x="2016" y="1865"/>
                </a:lnTo>
                <a:lnTo>
                  <a:pt x="2016" y="1865"/>
                </a:lnTo>
                <a:lnTo>
                  <a:pt x="2017" y="1856"/>
                </a:lnTo>
                <a:lnTo>
                  <a:pt x="2016" y="1846"/>
                </a:lnTo>
                <a:lnTo>
                  <a:pt x="2014" y="1836"/>
                </a:lnTo>
                <a:lnTo>
                  <a:pt x="2010" y="1826"/>
                </a:lnTo>
                <a:lnTo>
                  <a:pt x="1999" y="1805"/>
                </a:lnTo>
                <a:lnTo>
                  <a:pt x="1987" y="1784"/>
                </a:lnTo>
                <a:lnTo>
                  <a:pt x="1987" y="1784"/>
                </a:lnTo>
                <a:lnTo>
                  <a:pt x="1972" y="1757"/>
                </a:lnTo>
                <a:lnTo>
                  <a:pt x="1956" y="1730"/>
                </a:lnTo>
                <a:lnTo>
                  <a:pt x="1924" y="1675"/>
                </a:lnTo>
                <a:lnTo>
                  <a:pt x="1924" y="1675"/>
                </a:lnTo>
                <a:lnTo>
                  <a:pt x="1935" y="1674"/>
                </a:lnTo>
                <a:lnTo>
                  <a:pt x="1945" y="1675"/>
                </a:lnTo>
                <a:lnTo>
                  <a:pt x="1955" y="1676"/>
                </a:lnTo>
                <a:lnTo>
                  <a:pt x="1966" y="1679"/>
                </a:lnTo>
                <a:lnTo>
                  <a:pt x="1986" y="1686"/>
                </a:lnTo>
                <a:lnTo>
                  <a:pt x="2006" y="1692"/>
                </a:lnTo>
                <a:lnTo>
                  <a:pt x="2006" y="1692"/>
                </a:lnTo>
                <a:lnTo>
                  <a:pt x="2017" y="1693"/>
                </a:lnTo>
                <a:lnTo>
                  <a:pt x="2028" y="1698"/>
                </a:lnTo>
                <a:lnTo>
                  <a:pt x="2049" y="1708"/>
                </a:lnTo>
                <a:lnTo>
                  <a:pt x="2068" y="1719"/>
                </a:lnTo>
                <a:lnTo>
                  <a:pt x="2088" y="1733"/>
                </a:lnTo>
                <a:lnTo>
                  <a:pt x="2088" y="1733"/>
                </a:lnTo>
                <a:lnTo>
                  <a:pt x="2129" y="1761"/>
                </a:lnTo>
                <a:lnTo>
                  <a:pt x="2150" y="1777"/>
                </a:lnTo>
                <a:lnTo>
                  <a:pt x="2168" y="1792"/>
                </a:lnTo>
                <a:lnTo>
                  <a:pt x="2168" y="1792"/>
                </a:lnTo>
                <a:lnTo>
                  <a:pt x="2198" y="1819"/>
                </a:lnTo>
                <a:lnTo>
                  <a:pt x="2211" y="1834"/>
                </a:lnTo>
                <a:lnTo>
                  <a:pt x="2223" y="1846"/>
                </a:lnTo>
                <a:lnTo>
                  <a:pt x="2235" y="1862"/>
                </a:lnTo>
                <a:lnTo>
                  <a:pt x="2243" y="1877"/>
                </a:lnTo>
                <a:lnTo>
                  <a:pt x="2249" y="1896"/>
                </a:lnTo>
                <a:lnTo>
                  <a:pt x="2250" y="1906"/>
                </a:lnTo>
                <a:lnTo>
                  <a:pt x="2252" y="1917"/>
                </a:lnTo>
                <a:lnTo>
                  <a:pt x="2252" y="1917"/>
                </a:lnTo>
                <a:lnTo>
                  <a:pt x="2255" y="1935"/>
                </a:lnTo>
                <a:lnTo>
                  <a:pt x="2256" y="1954"/>
                </a:lnTo>
                <a:lnTo>
                  <a:pt x="2263" y="1991"/>
                </a:lnTo>
                <a:lnTo>
                  <a:pt x="2264" y="2009"/>
                </a:lnTo>
                <a:lnTo>
                  <a:pt x="2267" y="2027"/>
                </a:lnTo>
                <a:lnTo>
                  <a:pt x="2267" y="2046"/>
                </a:lnTo>
                <a:lnTo>
                  <a:pt x="2266" y="2066"/>
                </a:lnTo>
                <a:lnTo>
                  <a:pt x="2266" y="2066"/>
                </a:lnTo>
                <a:lnTo>
                  <a:pt x="2264" y="2091"/>
                </a:lnTo>
                <a:lnTo>
                  <a:pt x="2264" y="2116"/>
                </a:lnTo>
                <a:lnTo>
                  <a:pt x="2266" y="2143"/>
                </a:lnTo>
                <a:lnTo>
                  <a:pt x="2264" y="2169"/>
                </a:lnTo>
                <a:lnTo>
                  <a:pt x="2264" y="2169"/>
                </a:lnTo>
                <a:lnTo>
                  <a:pt x="2263" y="2194"/>
                </a:lnTo>
                <a:lnTo>
                  <a:pt x="2262" y="2220"/>
                </a:lnTo>
                <a:lnTo>
                  <a:pt x="2260" y="2232"/>
                </a:lnTo>
                <a:lnTo>
                  <a:pt x="2257" y="2245"/>
                </a:lnTo>
                <a:lnTo>
                  <a:pt x="2253" y="2257"/>
                </a:lnTo>
                <a:lnTo>
                  <a:pt x="2249" y="2268"/>
                </a:lnTo>
                <a:lnTo>
                  <a:pt x="2249" y="2268"/>
                </a:lnTo>
                <a:lnTo>
                  <a:pt x="2245" y="2278"/>
                </a:lnTo>
                <a:lnTo>
                  <a:pt x="2238" y="2286"/>
                </a:lnTo>
                <a:lnTo>
                  <a:pt x="2223" y="2302"/>
                </a:lnTo>
                <a:lnTo>
                  <a:pt x="2194" y="2333"/>
                </a:lnTo>
                <a:lnTo>
                  <a:pt x="2194" y="2333"/>
                </a:lnTo>
                <a:lnTo>
                  <a:pt x="2182" y="2344"/>
                </a:lnTo>
                <a:lnTo>
                  <a:pt x="2171" y="2354"/>
                </a:lnTo>
                <a:lnTo>
                  <a:pt x="2158" y="2365"/>
                </a:lnTo>
                <a:lnTo>
                  <a:pt x="2147" y="2377"/>
                </a:lnTo>
                <a:lnTo>
                  <a:pt x="2147" y="2377"/>
                </a:lnTo>
                <a:lnTo>
                  <a:pt x="2139" y="2388"/>
                </a:lnTo>
                <a:lnTo>
                  <a:pt x="2136" y="2391"/>
                </a:lnTo>
                <a:lnTo>
                  <a:pt x="2136" y="2392"/>
                </a:lnTo>
                <a:lnTo>
                  <a:pt x="2139" y="2397"/>
                </a:lnTo>
                <a:lnTo>
                  <a:pt x="2141" y="2402"/>
                </a:lnTo>
                <a:lnTo>
                  <a:pt x="2146" y="2409"/>
                </a:lnTo>
                <a:lnTo>
                  <a:pt x="2146" y="2409"/>
                </a:lnTo>
                <a:lnTo>
                  <a:pt x="2164" y="2411"/>
                </a:lnTo>
                <a:lnTo>
                  <a:pt x="2182" y="2411"/>
                </a:lnTo>
                <a:lnTo>
                  <a:pt x="2219" y="2409"/>
                </a:lnTo>
                <a:lnTo>
                  <a:pt x="2256" y="2408"/>
                </a:lnTo>
                <a:lnTo>
                  <a:pt x="2274" y="2408"/>
                </a:lnTo>
                <a:lnTo>
                  <a:pt x="2293" y="2409"/>
                </a:lnTo>
                <a:lnTo>
                  <a:pt x="2293" y="2409"/>
                </a:lnTo>
                <a:lnTo>
                  <a:pt x="2298" y="2404"/>
                </a:lnTo>
                <a:lnTo>
                  <a:pt x="2303" y="2402"/>
                </a:lnTo>
                <a:lnTo>
                  <a:pt x="2307" y="2402"/>
                </a:lnTo>
                <a:lnTo>
                  <a:pt x="2313" y="2404"/>
                </a:lnTo>
                <a:lnTo>
                  <a:pt x="2317" y="2405"/>
                </a:lnTo>
                <a:lnTo>
                  <a:pt x="2321" y="2405"/>
                </a:lnTo>
                <a:lnTo>
                  <a:pt x="2327" y="2404"/>
                </a:lnTo>
                <a:lnTo>
                  <a:pt x="2331" y="2398"/>
                </a:lnTo>
                <a:lnTo>
                  <a:pt x="2331" y="2398"/>
                </a:lnTo>
                <a:lnTo>
                  <a:pt x="2339" y="2388"/>
                </a:lnTo>
                <a:lnTo>
                  <a:pt x="2348" y="2377"/>
                </a:lnTo>
                <a:lnTo>
                  <a:pt x="2356" y="2367"/>
                </a:lnTo>
                <a:lnTo>
                  <a:pt x="2365" y="2356"/>
                </a:lnTo>
                <a:lnTo>
                  <a:pt x="2365" y="2356"/>
                </a:lnTo>
                <a:lnTo>
                  <a:pt x="2368" y="2348"/>
                </a:lnTo>
                <a:lnTo>
                  <a:pt x="2371" y="2337"/>
                </a:lnTo>
                <a:lnTo>
                  <a:pt x="2375" y="2326"/>
                </a:lnTo>
                <a:lnTo>
                  <a:pt x="2376" y="2312"/>
                </a:lnTo>
                <a:lnTo>
                  <a:pt x="2378" y="2299"/>
                </a:lnTo>
                <a:lnTo>
                  <a:pt x="2379" y="2288"/>
                </a:lnTo>
                <a:lnTo>
                  <a:pt x="2376" y="2276"/>
                </a:lnTo>
                <a:lnTo>
                  <a:pt x="2375" y="2273"/>
                </a:lnTo>
                <a:lnTo>
                  <a:pt x="2373" y="2269"/>
                </a:lnTo>
                <a:lnTo>
                  <a:pt x="2373" y="2269"/>
                </a:lnTo>
                <a:lnTo>
                  <a:pt x="2366" y="2259"/>
                </a:lnTo>
                <a:lnTo>
                  <a:pt x="2359" y="2248"/>
                </a:lnTo>
                <a:lnTo>
                  <a:pt x="2354" y="2237"/>
                </a:lnTo>
                <a:lnTo>
                  <a:pt x="2349" y="2225"/>
                </a:lnTo>
                <a:lnTo>
                  <a:pt x="2347" y="2214"/>
                </a:lnTo>
                <a:lnTo>
                  <a:pt x="2345" y="2201"/>
                </a:lnTo>
                <a:lnTo>
                  <a:pt x="2344" y="2190"/>
                </a:lnTo>
                <a:lnTo>
                  <a:pt x="2344" y="2179"/>
                </a:lnTo>
                <a:lnTo>
                  <a:pt x="2344" y="2179"/>
                </a:lnTo>
                <a:lnTo>
                  <a:pt x="2344" y="2141"/>
                </a:lnTo>
                <a:lnTo>
                  <a:pt x="2342" y="2101"/>
                </a:lnTo>
                <a:lnTo>
                  <a:pt x="2337" y="2024"/>
                </a:lnTo>
                <a:lnTo>
                  <a:pt x="2334" y="1986"/>
                </a:lnTo>
                <a:lnTo>
                  <a:pt x="2331" y="1948"/>
                </a:lnTo>
                <a:lnTo>
                  <a:pt x="2330" y="1910"/>
                </a:lnTo>
                <a:lnTo>
                  <a:pt x="2331" y="1870"/>
                </a:lnTo>
                <a:lnTo>
                  <a:pt x="2331" y="1870"/>
                </a:lnTo>
                <a:lnTo>
                  <a:pt x="2334" y="1856"/>
                </a:lnTo>
                <a:lnTo>
                  <a:pt x="2337" y="1841"/>
                </a:lnTo>
                <a:lnTo>
                  <a:pt x="2339" y="1825"/>
                </a:lnTo>
                <a:lnTo>
                  <a:pt x="2342" y="1809"/>
                </a:lnTo>
                <a:lnTo>
                  <a:pt x="2342" y="1809"/>
                </a:lnTo>
                <a:lnTo>
                  <a:pt x="2342" y="1794"/>
                </a:lnTo>
                <a:lnTo>
                  <a:pt x="2342" y="1777"/>
                </a:lnTo>
                <a:lnTo>
                  <a:pt x="2342" y="1740"/>
                </a:lnTo>
                <a:lnTo>
                  <a:pt x="2342" y="1740"/>
                </a:lnTo>
                <a:lnTo>
                  <a:pt x="2315" y="1722"/>
                </a:lnTo>
                <a:lnTo>
                  <a:pt x="2301" y="1712"/>
                </a:lnTo>
                <a:lnTo>
                  <a:pt x="2289" y="1702"/>
                </a:lnTo>
                <a:lnTo>
                  <a:pt x="2289" y="1702"/>
                </a:lnTo>
                <a:lnTo>
                  <a:pt x="2267" y="1682"/>
                </a:lnTo>
                <a:lnTo>
                  <a:pt x="2250" y="1661"/>
                </a:lnTo>
                <a:lnTo>
                  <a:pt x="2235" y="1638"/>
                </a:lnTo>
                <a:lnTo>
                  <a:pt x="2229" y="1627"/>
                </a:lnTo>
                <a:lnTo>
                  <a:pt x="2223" y="1616"/>
                </a:lnTo>
                <a:lnTo>
                  <a:pt x="2219" y="1603"/>
                </a:lnTo>
                <a:lnTo>
                  <a:pt x="2215" y="1590"/>
                </a:lnTo>
                <a:lnTo>
                  <a:pt x="2212" y="1577"/>
                </a:lnTo>
                <a:lnTo>
                  <a:pt x="2211" y="1565"/>
                </a:lnTo>
                <a:lnTo>
                  <a:pt x="2209" y="1552"/>
                </a:lnTo>
                <a:lnTo>
                  <a:pt x="2209" y="1538"/>
                </a:lnTo>
                <a:lnTo>
                  <a:pt x="2211" y="1524"/>
                </a:lnTo>
                <a:lnTo>
                  <a:pt x="2212" y="1510"/>
                </a:lnTo>
                <a:lnTo>
                  <a:pt x="2212" y="1510"/>
                </a:lnTo>
                <a:lnTo>
                  <a:pt x="2215" y="1494"/>
                </a:lnTo>
                <a:lnTo>
                  <a:pt x="2219" y="1478"/>
                </a:lnTo>
                <a:lnTo>
                  <a:pt x="2229" y="1447"/>
                </a:lnTo>
                <a:lnTo>
                  <a:pt x="2242" y="1416"/>
                </a:lnTo>
                <a:lnTo>
                  <a:pt x="2255" y="1385"/>
                </a:lnTo>
                <a:lnTo>
                  <a:pt x="2255" y="1385"/>
                </a:lnTo>
                <a:lnTo>
                  <a:pt x="2270" y="1351"/>
                </a:lnTo>
                <a:lnTo>
                  <a:pt x="2284" y="1317"/>
                </a:lnTo>
                <a:lnTo>
                  <a:pt x="2290" y="1299"/>
                </a:lnTo>
                <a:lnTo>
                  <a:pt x="2294" y="1280"/>
                </a:lnTo>
                <a:lnTo>
                  <a:pt x="2298" y="1262"/>
                </a:lnTo>
                <a:lnTo>
                  <a:pt x="2300" y="1242"/>
                </a:lnTo>
                <a:lnTo>
                  <a:pt x="2300" y="1242"/>
                </a:lnTo>
                <a:lnTo>
                  <a:pt x="2324" y="1265"/>
                </a:lnTo>
                <a:lnTo>
                  <a:pt x="2335" y="1276"/>
                </a:lnTo>
                <a:lnTo>
                  <a:pt x="2345" y="1287"/>
                </a:lnTo>
                <a:lnTo>
                  <a:pt x="2354" y="1300"/>
                </a:lnTo>
                <a:lnTo>
                  <a:pt x="2361" y="1313"/>
                </a:lnTo>
                <a:lnTo>
                  <a:pt x="2362" y="1320"/>
                </a:lnTo>
                <a:lnTo>
                  <a:pt x="2365" y="1328"/>
                </a:lnTo>
                <a:lnTo>
                  <a:pt x="2365" y="1336"/>
                </a:lnTo>
                <a:lnTo>
                  <a:pt x="2365" y="1344"/>
                </a:lnTo>
                <a:lnTo>
                  <a:pt x="2365" y="1344"/>
                </a:lnTo>
                <a:lnTo>
                  <a:pt x="2390" y="1344"/>
                </a:lnTo>
                <a:lnTo>
                  <a:pt x="2390" y="1344"/>
                </a:lnTo>
                <a:lnTo>
                  <a:pt x="2399" y="1328"/>
                </a:lnTo>
                <a:lnTo>
                  <a:pt x="2406" y="1313"/>
                </a:lnTo>
                <a:lnTo>
                  <a:pt x="2412" y="1296"/>
                </a:lnTo>
                <a:lnTo>
                  <a:pt x="2416" y="1279"/>
                </a:lnTo>
                <a:lnTo>
                  <a:pt x="2419" y="1261"/>
                </a:lnTo>
                <a:lnTo>
                  <a:pt x="2419" y="1242"/>
                </a:lnTo>
                <a:lnTo>
                  <a:pt x="2419" y="1222"/>
                </a:lnTo>
                <a:lnTo>
                  <a:pt x="2417" y="1203"/>
                </a:lnTo>
                <a:lnTo>
                  <a:pt x="2417" y="1203"/>
                </a:lnTo>
                <a:lnTo>
                  <a:pt x="2385" y="1177"/>
                </a:lnTo>
                <a:lnTo>
                  <a:pt x="2385" y="1177"/>
                </a:lnTo>
                <a:lnTo>
                  <a:pt x="2385" y="1142"/>
                </a:lnTo>
                <a:lnTo>
                  <a:pt x="2385" y="1142"/>
                </a:lnTo>
                <a:lnTo>
                  <a:pt x="2376" y="1133"/>
                </a:lnTo>
                <a:lnTo>
                  <a:pt x="2366" y="1126"/>
                </a:lnTo>
                <a:lnTo>
                  <a:pt x="2347" y="1113"/>
                </a:lnTo>
                <a:lnTo>
                  <a:pt x="2325" y="1102"/>
                </a:lnTo>
                <a:lnTo>
                  <a:pt x="2303" y="1094"/>
                </a:lnTo>
                <a:lnTo>
                  <a:pt x="2303" y="1094"/>
                </a:lnTo>
                <a:lnTo>
                  <a:pt x="2281" y="1085"/>
                </a:lnTo>
                <a:lnTo>
                  <a:pt x="2266" y="1077"/>
                </a:lnTo>
                <a:lnTo>
                  <a:pt x="2252" y="1065"/>
                </a:lnTo>
                <a:lnTo>
                  <a:pt x="2235" y="1050"/>
                </a:lnTo>
                <a:lnTo>
                  <a:pt x="2235" y="1050"/>
                </a:lnTo>
                <a:lnTo>
                  <a:pt x="2223" y="1040"/>
                </a:lnTo>
                <a:lnTo>
                  <a:pt x="2212" y="1030"/>
                </a:lnTo>
                <a:lnTo>
                  <a:pt x="2188" y="1013"/>
                </a:lnTo>
                <a:lnTo>
                  <a:pt x="2161" y="999"/>
                </a:lnTo>
                <a:lnTo>
                  <a:pt x="2134" y="987"/>
                </a:lnTo>
                <a:lnTo>
                  <a:pt x="2106" y="978"/>
                </a:lnTo>
                <a:lnTo>
                  <a:pt x="2078" y="971"/>
                </a:lnTo>
                <a:lnTo>
                  <a:pt x="2048" y="965"/>
                </a:lnTo>
                <a:lnTo>
                  <a:pt x="2018" y="961"/>
                </a:lnTo>
                <a:lnTo>
                  <a:pt x="2018" y="961"/>
                </a:lnTo>
                <a:lnTo>
                  <a:pt x="1953" y="952"/>
                </a:lnTo>
                <a:lnTo>
                  <a:pt x="1888" y="948"/>
                </a:lnTo>
                <a:lnTo>
                  <a:pt x="1823" y="945"/>
                </a:lnTo>
                <a:lnTo>
                  <a:pt x="1758" y="944"/>
                </a:lnTo>
                <a:lnTo>
                  <a:pt x="1694" y="946"/>
                </a:lnTo>
                <a:lnTo>
                  <a:pt x="1629" y="951"/>
                </a:lnTo>
                <a:lnTo>
                  <a:pt x="1564" y="958"/>
                </a:lnTo>
                <a:lnTo>
                  <a:pt x="1499" y="968"/>
                </a:lnTo>
                <a:lnTo>
                  <a:pt x="1499" y="968"/>
                </a:lnTo>
                <a:lnTo>
                  <a:pt x="1417" y="982"/>
                </a:lnTo>
                <a:lnTo>
                  <a:pt x="1375" y="987"/>
                </a:lnTo>
                <a:lnTo>
                  <a:pt x="1332" y="993"/>
                </a:lnTo>
                <a:lnTo>
                  <a:pt x="1290" y="997"/>
                </a:lnTo>
                <a:lnTo>
                  <a:pt x="1249" y="999"/>
                </a:lnTo>
                <a:lnTo>
                  <a:pt x="1206" y="999"/>
                </a:lnTo>
                <a:lnTo>
                  <a:pt x="1164" y="996"/>
                </a:lnTo>
                <a:lnTo>
                  <a:pt x="1164" y="996"/>
                </a:lnTo>
                <a:lnTo>
                  <a:pt x="1134" y="993"/>
                </a:lnTo>
                <a:lnTo>
                  <a:pt x="1105" y="989"/>
                </a:lnTo>
                <a:lnTo>
                  <a:pt x="1045" y="980"/>
                </a:lnTo>
                <a:lnTo>
                  <a:pt x="1015" y="976"/>
                </a:lnTo>
                <a:lnTo>
                  <a:pt x="986" y="975"/>
                </a:lnTo>
                <a:lnTo>
                  <a:pt x="956" y="973"/>
                </a:lnTo>
                <a:lnTo>
                  <a:pt x="926" y="975"/>
                </a:lnTo>
                <a:lnTo>
                  <a:pt x="926" y="975"/>
                </a:lnTo>
                <a:lnTo>
                  <a:pt x="897" y="979"/>
                </a:lnTo>
                <a:lnTo>
                  <a:pt x="867" y="983"/>
                </a:lnTo>
                <a:lnTo>
                  <a:pt x="836" y="987"/>
                </a:lnTo>
                <a:lnTo>
                  <a:pt x="806" y="990"/>
                </a:lnTo>
                <a:lnTo>
                  <a:pt x="776" y="990"/>
                </a:lnTo>
                <a:lnTo>
                  <a:pt x="762" y="990"/>
                </a:lnTo>
                <a:lnTo>
                  <a:pt x="748" y="989"/>
                </a:lnTo>
                <a:lnTo>
                  <a:pt x="732" y="986"/>
                </a:lnTo>
                <a:lnTo>
                  <a:pt x="718" y="983"/>
                </a:lnTo>
                <a:lnTo>
                  <a:pt x="704" y="979"/>
                </a:lnTo>
                <a:lnTo>
                  <a:pt x="689" y="973"/>
                </a:lnTo>
                <a:lnTo>
                  <a:pt x="689" y="973"/>
                </a:lnTo>
                <a:lnTo>
                  <a:pt x="670" y="966"/>
                </a:lnTo>
                <a:lnTo>
                  <a:pt x="650" y="958"/>
                </a:lnTo>
                <a:lnTo>
                  <a:pt x="641" y="954"/>
                </a:lnTo>
                <a:lnTo>
                  <a:pt x="633" y="946"/>
                </a:lnTo>
                <a:lnTo>
                  <a:pt x="628" y="939"/>
                </a:lnTo>
                <a:lnTo>
                  <a:pt x="624" y="929"/>
                </a:lnTo>
                <a:lnTo>
                  <a:pt x="624" y="929"/>
                </a:lnTo>
                <a:lnTo>
                  <a:pt x="622" y="924"/>
                </a:lnTo>
                <a:lnTo>
                  <a:pt x="622" y="918"/>
                </a:lnTo>
                <a:lnTo>
                  <a:pt x="624" y="914"/>
                </a:lnTo>
                <a:lnTo>
                  <a:pt x="625" y="910"/>
                </a:lnTo>
                <a:lnTo>
                  <a:pt x="632" y="903"/>
                </a:lnTo>
                <a:lnTo>
                  <a:pt x="641" y="896"/>
                </a:lnTo>
                <a:lnTo>
                  <a:pt x="641" y="896"/>
                </a:lnTo>
                <a:lnTo>
                  <a:pt x="655" y="887"/>
                </a:lnTo>
                <a:lnTo>
                  <a:pt x="667" y="877"/>
                </a:lnTo>
                <a:lnTo>
                  <a:pt x="680" y="867"/>
                </a:lnTo>
                <a:lnTo>
                  <a:pt x="691" y="856"/>
                </a:lnTo>
                <a:lnTo>
                  <a:pt x="713" y="832"/>
                </a:lnTo>
                <a:lnTo>
                  <a:pt x="732" y="806"/>
                </a:lnTo>
                <a:lnTo>
                  <a:pt x="732" y="806"/>
                </a:lnTo>
                <a:lnTo>
                  <a:pt x="732" y="805"/>
                </a:lnTo>
                <a:lnTo>
                  <a:pt x="731" y="801"/>
                </a:lnTo>
                <a:lnTo>
                  <a:pt x="731" y="801"/>
                </a:lnTo>
                <a:lnTo>
                  <a:pt x="707" y="797"/>
                </a:lnTo>
                <a:lnTo>
                  <a:pt x="684" y="797"/>
                </a:lnTo>
                <a:lnTo>
                  <a:pt x="662" y="797"/>
                </a:lnTo>
                <a:lnTo>
                  <a:pt x="639" y="799"/>
                </a:lnTo>
                <a:lnTo>
                  <a:pt x="617" y="805"/>
                </a:lnTo>
                <a:lnTo>
                  <a:pt x="594" y="811"/>
                </a:lnTo>
                <a:lnTo>
                  <a:pt x="571" y="819"/>
                </a:lnTo>
                <a:lnTo>
                  <a:pt x="550" y="829"/>
                </a:lnTo>
                <a:lnTo>
                  <a:pt x="550" y="829"/>
                </a:lnTo>
                <a:lnTo>
                  <a:pt x="536" y="836"/>
                </a:lnTo>
                <a:lnTo>
                  <a:pt x="529" y="839"/>
                </a:lnTo>
                <a:lnTo>
                  <a:pt x="520" y="842"/>
                </a:lnTo>
                <a:lnTo>
                  <a:pt x="512" y="843"/>
                </a:lnTo>
                <a:lnTo>
                  <a:pt x="505" y="842"/>
                </a:lnTo>
                <a:lnTo>
                  <a:pt x="495" y="839"/>
                </a:lnTo>
                <a:lnTo>
                  <a:pt x="486" y="833"/>
                </a:lnTo>
                <a:lnTo>
                  <a:pt x="486" y="833"/>
                </a:lnTo>
                <a:lnTo>
                  <a:pt x="482" y="830"/>
                </a:lnTo>
                <a:lnTo>
                  <a:pt x="476" y="829"/>
                </a:lnTo>
                <a:lnTo>
                  <a:pt x="465" y="828"/>
                </a:lnTo>
                <a:lnTo>
                  <a:pt x="451" y="829"/>
                </a:lnTo>
                <a:lnTo>
                  <a:pt x="438" y="829"/>
                </a:lnTo>
                <a:lnTo>
                  <a:pt x="438" y="829"/>
                </a:lnTo>
                <a:lnTo>
                  <a:pt x="441" y="821"/>
                </a:lnTo>
                <a:lnTo>
                  <a:pt x="445" y="813"/>
                </a:lnTo>
                <a:lnTo>
                  <a:pt x="451" y="808"/>
                </a:lnTo>
                <a:lnTo>
                  <a:pt x="457" y="804"/>
                </a:lnTo>
                <a:lnTo>
                  <a:pt x="469" y="795"/>
                </a:lnTo>
                <a:lnTo>
                  <a:pt x="484" y="789"/>
                </a:lnTo>
                <a:lnTo>
                  <a:pt x="484" y="789"/>
                </a:lnTo>
                <a:lnTo>
                  <a:pt x="513" y="775"/>
                </a:lnTo>
                <a:lnTo>
                  <a:pt x="542" y="758"/>
                </a:lnTo>
                <a:lnTo>
                  <a:pt x="568" y="740"/>
                </a:lnTo>
                <a:lnTo>
                  <a:pt x="594" y="720"/>
                </a:lnTo>
                <a:lnTo>
                  <a:pt x="618" y="699"/>
                </a:lnTo>
                <a:lnTo>
                  <a:pt x="641" y="675"/>
                </a:lnTo>
                <a:lnTo>
                  <a:pt x="662" y="651"/>
                </a:lnTo>
                <a:lnTo>
                  <a:pt x="683" y="624"/>
                </a:lnTo>
                <a:lnTo>
                  <a:pt x="683" y="624"/>
                </a:lnTo>
                <a:lnTo>
                  <a:pt x="731" y="564"/>
                </a:lnTo>
                <a:lnTo>
                  <a:pt x="779" y="505"/>
                </a:lnTo>
                <a:lnTo>
                  <a:pt x="779" y="505"/>
                </a:lnTo>
                <a:lnTo>
                  <a:pt x="789" y="494"/>
                </a:lnTo>
                <a:lnTo>
                  <a:pt x="800" y="484"/>
                </a:lnTo>
                <a:lnTo>
                  <a:pt x="813" y="474"/>
                </a:lnTo>
                <a:lnTo>
                  <a:pt x="827" y="464"/>
                </a:lnTo>
                <a:lnTo>
                  <a:pt x="827" y="464"/>
                </a:lnTo>
                <a:lnTo>
                  <a:pt x="836" y="458"/>
                </a:lnTo>
                <a:lnTo>
                  <a:pt x="846" y="451"/>
                </a:lnTo>
                <a:lnTo>
                  <a:pt x="853" y="443"/>
                </a:lnTo>
                <a:lnTo>
                  <a:pt x="860" y="434"/>
                </a:lnTo>
                <a:lnTo>
                  <a:pt x="860" y="434"/>
                </a:lnTo>
                <a:lnTo>
                  <a:pt x="871" y="417"/>
                </a:lnTo>
                <a:lnTo>
                  <a:pt x="877" y="407"/>
                </a:lnTo>
                <a:lnTo>
                  <a:pt x="880" y="399"/>
                </a:lnTo>
                <a:lnTo>
                  <a:pt x="880" y="399"/>
                </a:lnTo>
                <a:lnTo>
                  <a:pt x="880" y="393"/>
                </a:lnTo>
                <a:lnTo>
                  <a:pt x="877" y="390"/>
                </a:lnTo>
                <a:lnTo>
                  <a:pt x="874" y="388"/>
                </a:lnTo>
                <a:lnTo>
                  <a:pt x="871" y="386"/>
                </a:lnTo>
                <a:lnTo>
                  <a:pt x="867" y="386"/>
                </a:lnTo>
                <a:lnTo>
                  <a:pt x="863" y="388"/>
                </a:lnTo>
                <a:lnTo>
                  <a:pt x="856" y="390"/>
                </a:lnTo>
                <a:lnTo>
                  <a:pt x="856" y="390"/>
                </a:lnTo>
                <a:lnTo>
                  <a:pt x="850" y="396"/>
                </a:lnTo>
                <a:lnTo>
                  <a:pt x="844" y="402"/>
                </a:lnTo>
                <a:lnTo>
                  <a:pt x="837" y="407"/>
                </a:lnTo>
                <a:lnTo>
                  <a:pt x="834" y="409"/>
                </a:lnTo>
                <a:lnTo>
                  <a:pt x="830" y="409"/>
                </a:lnTo>
                <a:lnTo>
                  <a:pt x="830" y="409"/>
                </a:lnTo>
                <a:lnTo>
                  <a:pt x="827" y="407"/>
                </a:lnTo>
                <a:lnTo>
                  <a:pt x="824" y="405"/>
                </a:lnTo>
                <a:lnTo>
                  <a:pt x="822" y="396"/>
                </a:lnTo>
                <a:lnTo>
                  <a:pt x="820" y="378"/>
                </a:lnTo>
                <a:lnTo>
                  <a:pt x="820" y="378"/>
                </a:lnTo>
                <a:lnTo>
                  <a:pt x="816" y="351"/>
                </a:lnTo>
                <a:lnTo>
                  <a:pt x="813" y="337"/>
                </a:lnTo>
                <a:lnTo>
                  <a:pt x="809" y="323"/>
                </a:lnTo>
                <a:lnTo>
                  <a:pt x="809" y="323"/>
                </a:lnTo>
                <a:lnTo>
                  <a:pt x="799" y="296"/>
                </a:lnTo>
                <a:lnTo>
                  <a:pt x="786" y="270"/>
                </a:lnTo>
                <a:lnTo>
                  <a:pt x="786" y="270"/>
                </a:lnTo>
                <a:lnTo>
                  <a:pt x="771" y="245"/>
                </a:lnTo>
                <a:lnTo>
                  <a:pt x="771" y="245"/>
                </a:lnTo>
                <a:lnTo>
                  <a:pt x="762" y="235"/>
                </a:lnTo>
                <a:lnTo>
                  <a:pt x="757" y="228"/>
                </a:lnTo>
                <a:lnTo>
                  <a:pt x="755" y="224"/>
                </a:lnTo>
                <a:lnTo>
                  <a:pt x="755" y="224"/>
                </a:lnTo>
                <a:lnTo>
                  <a:pt x="754" y="212"/>
                </a:lnTo>
                <a:lnTo>
                  <a:pt x="755" y="199"/>
                </a:lnTo>
                <a:lnTo>
                  <a:pt x="757" y="188"/>
                </a:lnTo>
                <a:lnTo>
                  <a:pt x="758" y="178"/>
                </a:lnTo>
                <a:lnTo>
                  <a:pt x="765" y="156"/>
                </a:lnTo>
                <a:lnTo>
                  <a:pt x="774" y="134"/>
                </a:lnTo>
                <a:lnTo>
                  <a:pt x="774" y="134"/>
                </a:lnTo>
                <a:lnTo>
                  <a:pt x="782" y="116"/>
                </a:lnTo>
                <a:lnTo>
                  <a:pt x="789" y="99"/>
                </a:lnTo>
                <a:lnTo>
                  <a:pt x="795" y="82"/>
                </a:lnTo>
                <a:lnTo>
                  <a:pt x="799" y="64"/>
                </a:lnTo>
                <a:lnTo>
                  <a:pt x="799" y="64"/>
                </a:lnTo>
                <a:lnTo>
                  <a:pt x="799" y="57"/>
                </a:lnTo>
                <a:lnTo>
                  <a:pt x="799" y="51"/>
                </a:lnTo>
                <a:lnTo>
                  <a:pt x="798" y="48"/>
                </a:lnTo>
                <a:lnTo>
                  <a:pt x="795" y="47"/>
                </a:lnTo>
                <a:lnTo>
                  <a:pt x="790" y="47"/>
                </a:lnTo>
                <a:lnTo>
                  <a:pt x="786" y="47"/>
                </a:lnTo>
                <a:lnTo>
                  <a:pt x="786" y="47"/>
                </a:lnTo>
                <a:lnTo>
                  <a:pt x="783" y="48"/>
                </a:lnTo>
                <a:lnTo>
                  <a:pt x="779" y="50"/>
                </a:lnTo>
                <a:lnTo>
                  <a:pt x="774" y="55"/>
                </a:lnTo>
                <a:lnTo>
                  <a:pt x="765" y="68"/>
                </a:lnTo>
                <a:lnTo>
                  <a:pt x="765" y="68"/>
                </a:lnTo>
                <a:lnTo>
                  <a:pt x="742" y="96"/>
                </a:lnTo>
                <a:lnTo>
                  <a:pt x="728" y="115"/>
                </a:lnTo>
                <a:lnTo>
                  <a:pt x="723" y="123"/>
                </a:lnTo>
                <a:lnTo>
                  <a:pt x="723" y="123"/>
                </a:lnTo>
                <a:lnTo>
                  <a:pt x="697" y="100"/>
                </a:lnTo>
                <a:lnTo>
                  <a:pt x="697" y="100"/>
                </a:lnTo>
                <a:lnTo>
                  <a:pt x="707" y="35"/>
                </a:lnTo>
                <a:lnTo>
                  <a:pt x="707" y="35"/>
                </a:lnTo>
                <a:lnTo>
                  <a:pt x="706" y="31"/>
                </a:lnTo>
                <a:lnTo>
                  <a:pt x="704" y="24"/>
                </a:lnTo>
                <a:lnTo>
                  <a:pt x="700" y="18"/>
                </a:lnTo>
                <a:lnTo>
                  <a:pt x="696" y="11"/>
                </a:lnTo>
                <a:lnTo>
                  <a:pt x="690" y="6"/>
                </a:lnTo>
                <a:lnTo>
                  <a:pt x="684" y="1"/>
                </a:lnTo>
                <a:lnTo>
                  <a:pt x="680" y="0"/>
                </a:lnTo>
                <a:lnTo>
                  <a:pt x="677" y="1"/>
                </a:lnTo>
                <a:lnTo>
                  <a:pt x="676" y="3"/>
                </a:lnTo>
                <a:lnTo>
                  <a:pt x="676" y="3"/>
                </a:lnTo>
                <a:lnTo>
                  <a:pt x="673" y="7"/>
                </a:lnTo>
                <a:lnTo>
                  <a:pt x="673" y="14"/>
                </a:lnTo>
                <a:lnTo>
                  <a:pt x="673" y="27"/>
                </a:lnTo>
                <a:lnTo>
                  <a:pt x="673" y="27"/>
                </a:lnTo>
                <a:lnTo>
                  <a:pt x="672" y="35"/>
                </a:lnTo>
                <a:lnTo>
                  <a:pt x="670" y="42"/>
                </a:lnTo>
                <a:lnTo>
                  <a:pt x="666" y="51"/>
                </a:lnTo>
                <a:lnTo>
                  <a:pt x="662" y="58"/>
                </a:lnTo>
                <a:lnTo>
                  <a:pt x="652" y="72"/>
                </a:lnTo>
                <a:lnTo>
                  <a:pt x="639" y="85"/>
                </a:lnTo>
                <a:lnTo>
                  <a:pt x="639" y="85"/>
                </a:lnTo>
                <a:lnTo>
                  <a:pt x="636" y="85"/>
                </a:lnTo>
                <a:lnTo>
                  <a:pt x="633" y="86"/>
                </a:lnTo>
                <a:lnTo>
                  <a:pt x="624" y="86"/>
                </a:lnTo>
                <a:lnTo>
                  <a:pt x="607" y="83"/>
                </a:lnTo>
                <a:lnTo>
                  <a:pt x="607" y="83"/>
                </a:lnTo>
                <a:lnTo>
                  <a:pt x="590" y="81"/>
                </a:lnTo>
                <a:lnTo>
                  <a:pt x="571" y="75"/>
                </a:lnTo>
                <a:lnTo>
                  <a:pt x="571" y="75"/>
                </a:lnTo>
                <a:lnTo>
                  <a:pt x="551" y="69"/>
                </a:lnTo>
                <a:lnTo>
                  <a:pt x="542" y="68"/>
                </a:lnTo>
                <a:lnTo>
                  <a:pt x="532" y="68"/>
                </a:lnTo>
                <a:lnTo>
                  <a:pt x="532" y="68"/>
                </a:lnTo>
                <a:lnTo>
                  <a:pt x="525" y="68"/>
                </a:lnTo>
                <a:lnTo>
                  <a:pt x="515" y="71"/>
                </a:lnTo>
                <a:lnTo>
                  <a:pt x="509" y="72"/>
                </a:lnTo>
                <a:lnTo>
                  <a:pt x="506" y="75"/>
                </a:lnTo>
                <a:lnTo>
                  <a:pt x="503" y="78"/>
                </a:lnTo>
                <a:lnTo>
                  <a:pt x="502" y="82"/>
                </a:lnTo>
                <a:lnTo>
                  <a:pt x="502" y="82"/>
                </a:lnTo>
                <a:lnTo>
                  <a:pt x="503" y="86"/>
                </a:lnTo>
                <a:lnTo>
                  <a:pt x="506" y="89"/>
                </a:lnTo>
                <a:lnTo>
                  <a:pt x="513" y="93"/>
                </a:lnTo>
                <a:lnTo>
                  <a:pt x="520" y="96"/>
                </a:lnTo>
                <a:lnTo>
                  <a:pt x="536" y="103"/>
                </a:lnTo>
                <a:lnTo>
                  <a:pt x="547" y="108"/>
                </a:lnTo>
                <a:lnTo>
                  <a:pt x="547" y="108"/>
                </a:lnTo>
                <a:lnTo>
                  <a:pt x="580" y="127"/>
                </a:lnTo>
                <a:lnTo>
                  <a:pt x="595" y="137"/>
                </a:lnTo>
                <a:lnTo>
                  <a:pt x="611" y="150"/>
                </a:lnTo>
                <a:lnTo>
                  <a:pt x="625" y="163"/>
                </a:lnTo>
                <a:lnTo>
                  <a:pt x="638" y="177"/>
                </a:lnTo>
                <a:lnTo>
                  <a:pt x="648" y="192"/>
                </a:lnTo>
                <a:lnTo>
                  <a:pt x="656" y="211"/>
                </a:lnTo>
                <a:lnTo>
                  <a:pt x="656" y="211"/>
                </a:lnTo>
                <a:lnTo>
                  <a:pt x="662" y="221"/>
                </a:lnTo>
                <a:lnTo>
                  <a:pt x="667" y="231"/>
                </a:lnTo>
                <a:lnTo>
                  <a:pt x="682" y="249"/>
                </a:lnTo>
                <a:lnTo>
                  <a:pt x="682" y="249"/>
                </a:lnTo>
                <a:lnTo>
                  <a:pt x="693" y="266"/>
                </a:lnTo>
                <a:lnTo>
                  <a:pt x="701" y="283"/>
                </a:lnTo>
                <a:lnTo>
                  <a:pt x="708" y="300"/>
                </a:lnTo>
                <a:lnTo>
                  <a:pt x="714" y="318"/>
                </a:lnTo>
                <a:lnTo>
                  <a:pt x="720" y="337"/>
                </a:lnTo>
                <a:lnTo>
                  <a:pt x="724" y="355"/>
                </a:lnTo>
                <a:lnTo>
                  <a:pt x="731" y="393"/>
                </a:lnTo>
                <a:lnTo>
                  <a:pt x="731" y="393"/>
                </a:lnTo>
                <a:lnTo>
                  <a:pt x="732" y="405"/>
                </a:lnTo>
                <a:lnTo>
                  <a:pt x="731" y="416"/>
                </a:lnTo>
                <a:lnTo>
                  <a:pt x="730" y="427"/>
                </a:lnTo>
                <a:lnTo>
                  <a:pt x="727" y="439"/>
                </a:lnTo>
                <a:lnTo>
                  <a:pt x="718" y="460"/>
                </a:lnTo>
                <a:lnTo>
                  <a:pt x="710" y="481"/>
                </a:lnTo>
                <a:lnTo>
                  <a:pt x="710" y="481"/>
                </a:lnTo>
                <a:lnTo>
                  <a:pt x="701" y="498"/>
                </a:lnTo>
                <a:lnTo>
                  <a:pt x="691" y="514"/>
                </a:lnTo>
                <a:lnTo>
                  <a:pt x="672" y="545"/>
                </a:lnTo>
                <a:lnTo>
                  <a:pt x="672" y="545"/>
                </a:lnTo>
                <a:lnTo>
                  <a:pt x="663" y="525"/>
                </a:lnTo>
                <a:lnTo>
                  <a:pt x="655" y="504"/>
                </a:lnTo>
                <a:lnTo>
                  <a:pt x="646" y="484"/>
                </a:lnTo>
                <a:lnTo>
                  <a:pt x="643" y="474"/>
                </a:lnTo>
                <a:lnTo>
                  <a:pt x="642" y="464"/>
                </a:lnTo>
                <a:lnTo>
                  <a:pt x="642" y="464"/>
                </a:lnTo>
                <a:lnTo>
                  <a:pt x="642" y="454"/>
                </a:lnTo>
                <a:lnTo>
                  <a:pt x="642" y="444"/>
                </a:lnTo>
                <a:lnTo>
                  <a:pt x="643" y="434"/>
                </a:lnTo>
                <a:lnTo>
                  <a:pt x="646" y="424"/>
                </a:lnTo>
                <a:lnTo>
                  <a:pt x="649" y="416"/>
                </a:lnTo>
                <a:lnTo>
                  <a:pt x="653" y="406"/>
                </a:lnTo>
                <a:lnTo>
                  <a:pt x="663" y="390"/>
                </a:lnTo>
                <a:lnTo>
                  <a:pt x="663" y="390"/>
                </a:lnTo>
                <a:lnTo>
                  <a:pt x="670" y="381"/>
                </a:lnTo>
                <a:lnTo>
                  <a:pt x="674" y="372"/>
                </a:lnTo>
                <a:lnTo>
                  <a:pt x="677" y="362"/>
                </a:lnTo>
                <a:lnTo>
                  <a:pt x="680" y="352"/>
                </a:lnTo>
                <a:lnTo>
                  <a:pt x="683" y="332"/>
                </a:lnTo>
                <a:lnTo>
                  <a:pt x="687" y="313"/>
                </a:lnTo>
                <a:lnTo>
                  <a:pt x="687" y="313"/>
                </a:lnTo>
                <a:lnTo>
                  <a:pt x="689" y="307"/>
                </a:lnTo>
                <a:lnTo>
                  <a:pt x="689" y="301"/>
                </a:lnTo>
                <a:lnTo>
                  <a:pt x="687" y="297"/>
                </a:lnTo>
                <a:lnTo>
                  <a:pt x="684" y="293"/>
                </a:lnTo>
                <a:lnTo>
                  <a:pt x="680" y="289"/>
                </a:lnTo>
                <a:lnTo>
                  <a:pt x="674" y="286"/>
                </a:lnTo>
                <a:lnTo>
                  <a:pt x="669" y="283"/>
                </a:lnTo>
                <a:lnTo>
                  <a:pt x="662" y="282"/>
                </a:lnTo>
                <a:lnTo>
                  <a:pt x="662" y="282"/>
                </a:lnTo>
                <a:lnTo>
                  <a:pt x="659" y="282"/>
                </a:lnTo>
                <a:lnTo>
                  <a:pt x="656" y="284"/>
                </a:lnTo>
                <a:lnTo>
                  <a:pt x="650" y="293"/>
                </a:lnTo>
                <a:lnTo>
                  <a:pt x="643" y="308"/>
                </a:lnTo>
                <a:lnTo>
                  <a:pt x="643" y="308"/>
                </a:lnTo>
                <a:lnTo>
                  <a:pt x="636" y="334"/>
                </a:lnTo>
                <a:lnTo>
                  <a:pt x="628" y="359"/>
                </a:lnTo>
                <a:lnTo>
                  <a:pt x="628" y="359"/>
                </a:lnTo>
                <a:lnTo>
                  <a:pt x="621" y="382"/>
                </a:lnTo>
                <a:lnTo>
                  <a:pt x="617" y="392"/>
                </a:lnTo>
                <a:lnTo>
                  <a:pt x="611" y="402"/>
                </a:lnTo>
                <a:lnTo>
                  <a:pt x="611" y="402"/>
                </a:lnTo>
                <a:lnTo>
                  <a:pt x="608" y="399"/>
                </a:lnTo>
                <a:lnTo>
                  <a:pt x="608" y="396"/>
                </a:lnTo>
                <a:lnTo>
                  <a:pt x="607" y="390"/>
                </a:lnTo>
                <a:lnTo>
                  <a:pt x="607" y="390"/>
                </a:lnTo>
                <a:lnTo>
                  <a:pt x="601" y="381"/>
                </a:lnTo>
                <a:lnTo>
                  <a:pt x="597" y="371"/>
                </a:lnTo>
                <a:lnTo>
                  <a:pt x="597" y="371"/>
                </a:lnTo>
                <a:lnTo>
                  <a:pt x="594" y="361"/>
                </a:lnTo>
                <a:lnTo>
                  <a:pt x="592" y="351"/>
                </a:lnTo>
                <a:lnTo>
                  <a:pt x="591" y="331"/>
                </a:lnTo>
                <a:lnTo>
                  <a:pt x="591" y="331"/>
                </a:lnTo>
                <a:lnTo>
                  <a:pt x="588" y="310"/>
                </a:lnTo>
                <a:lnTo>
                  <a:pt x="588" y="289"/>
                </a:lnTo>
                <a:lnTo>
                  <a:pt x="591" y="245"/>
                </a:lnTo>
                <a:lnTo>
                  <a:pt x="591" y="245"/>
                </a:lnTo>
                <a:lnTo>
                  <a:pt x="594" y="231"/>
                </a:lnTo>
                <a:lnTo>
                  <a:pt x="597" y="216"/>
                </a:lnTo>
                <a:lnTo>
                  <a:pt x="598" y="201"/>
                </a:lnTo>
                <a:lnTo>
                  <a:pt x="598" y="194"/>
                </a:lnTo>
                <a:lnTo>
                  <a:pt x="597" y="187"/>
                </a:lnTo>
                <a:lnTo>
                  <a:pt x="597" y="187"/>
                </a:lnTo>
                <a:lnTo>
                  <a:pt x="594" y="181"/>
                </a:lnTo>
                <a:lnTo>
                  <a:pt x="590" y="178"/>
                </a:lnTo>
                <a:lnTo>
                  <a:pt x="584" y="177"/>
                </a:lnTo>
                <a:lnTo>
                  <a:pt x="580" y="178"/>
                </a:lnTo>
                <a:lnTo>
                  <a:pt x="574" y="181"/>
                </a:lnTo>
                <a:lnTo>
                  <a:pt x="570" y="184"/>
                </a:lnTo>
                <a:lnTo>
                  <a:pt x="566" y="188"/>
                </a:lnTo>
                <a:lnTo>
                  <a:pt x="563" y="194"/>
                </a:lnTo>
                <a:lnTo>
                  <a:pt x="563" y="194"/>
                </a:lnTo>
                <a:lnTo>
                  <a:pt x="554" y="212"/>
                </a:lnTo>
                <a:lnTo>
                  <a:pt x="546" y="232"/>
                </a:lnTo>
                <a:lnTo>
                  <a:pt x="546" y="232"/>
                </a:lnTo>
                <a:lnTo>
                  <a:pt x="542" y="249"/>
                </a:lnTo>
                <a:lnTo>
                  <a:pt x="537" y="267"/>
                </a:lnTo>
                <a:lnTo>
                  <a:pt x="534" y="286"/>
                </a:lnTo>
                <a:lnTo>
                  <a:pt x="534" y="304"/>
                </a:lnTo>
                <a:lnTo>
                  <a:pt x="534" y="304"/>
                </a:lnTo>
                <a:lnTo>
                  <a:pt x="533" y="318"/>
                </a:lnTo>
                <a:lnTo>
                  <a:pt x="532" y="324"/>
                </a:lnTo>
                <a:lnTo>
                  <a:pt x="529" y="328"/>
                </a:lnTo>
                <a:lnTo>
                  <a:pt x="526" y="331"/>
                </a:lnTo>
                <a:lnTo>
                  <a:pt x="520" y="334"/>
                </a:lnTo>
                <a:lnTo>
                  <a:pt x="515" y="335"/>
                </a:lnTo>
                <a:lnTo>
                  <a:pt x="506" y="337"/>
                </a:lnTo>
                <a:lnTo>
                  <a:pt x="506" y="337"/>
                </a:lnTo>
                <a:lnTo>
                  <a:pt x="496" y="337"/>
                </a:lnTo>
                <a:lnTo>
                  <a:pt x="489" y="335"/>
                </a:lnTo>
                <a:lnTo>
                  <a:pt x="482" y="332"/>
                </a:lnTo>
                <a:lnTo>
                  <a:pt x="476" y="328"/>
                </a:lnTo>
                <a:lnTo>
                  <a:pt x="467" y="317"/>
                </a:lnTo>
                <a:lnTo>
                  <a:pt x="455" y="303"/>
                </a:lnTo>
                <a:lnTo>
                  <a:pt x="455" y="303"/>
                </a:lnTo>
                <a:lnTo>
                  <a:pt x="413" y="253"/>
                </a:lnTo>
                <a:lnTo>
                  <a:pt x="413" y="253"/>
                </a:lnTo>
                <a:lnTo>
                  <a:pt x="407" y="249"/>
                </a:lnTo>
                <a:lnTo>
                  <a:pt x="401" y="245"/>
                </a:lnTo>
                <a:lnTo>
                  <a:pt x="394" y="243"/>
                </a:lnTo>
                <a:lnTo>
                  <a:pt x="387" y="245"/>
                </a:lnTo>
                <a:lnTo>
                  <a:pt x="382" y="248"/>
                </a:lnTo>
                <a:lnTo>
                  <a:pt x="377" y="252"/>
                </a:lnTo>
                <a:lnTo>
                  <a:pt x="376" y="257"/>
                </a:lnTo>
                <a:lnTo>
                  <a:pt x="376" y="266"/>
                </a:lnTo>
                <a:lnTo>
                  <a:pt x="376" y="266"/>
                </a:lnTo>
                <a:lnTo>
                  <a:pt x="380" y="277"/>
                </a:lnTo>
                <a:lnTo>
                  <a:pt x="386" y="287"/>
                </a:lnTo>
                <a:lnTo>
                  <a:pt x="393" y="299"/>
                </a:lnTo>
                <a:lnTo>
                  <a:pt x="400" y="308"/>
                </a:lnTo>
                <a:lnTo>
                  <a:pt x="417" y="328"/>
                </a:lnTo>
                <a:lnTo>
                  <a:pt x="431" y="348"/>
                </a:lnTo>
                <a:lnTo>
                  <a:pt x="431" y="348"/>
                </a:lnTo>
                <a:lnTo>
                  <a:pt x="441" y="361"/>
                </a:lnTo>
                <a:lnTo>
                  <a:pt x="452" y="371"/>
                </a:lnTo>
                <a:lnTo>
                  <a:pt x="464" y="379"/>
                </a:lnTo>
                <a:lnTo>
                  <a:pt x="478" y="386"/>
                </a:lnTo>
                <a:lnTo>
                  <a:pt x="505" y="399"/>
                </a:lnTo>
                <a:lnTo>
                  <a:pt x="530" y="412"/>
                </a:lnTo>
                <a:lnTo>
                  <a:pt x="530" y="412"/>
                </a:lnTo>
                <a:lnTo>
                  <a:pt x="544" y="420"/>
                </a:lnTo>
                <a:lnTo>
                  <a:pt x="554" y="430"/>
                </a:lnTo>
                <a:lnTo>
                  <a:pt x="564" y="441"/>
                </a:lnTo>
                <a:lnTo>
                  <a:pt x="573" y="456"/>
                </a:lnTo>
                <a:lnTo>
                  <a:pt x="573" y="456"/>
                </a:lnTo>
                <a:lnTo>
                  <a:pt x="568" y="456"/>
                </a:lnTo>
                <a:lnTo>
                  <a:pt x="559" y="454"/>
                </a:lnTo>
                <a:lnTo>
                  <a:pt x="543" y="453"/>
                </a:lnTo>
                <a:lnTo>
                  <a:pt x="543" y="453"/>
                </a:lnTo>
                <a:lnTo>
                  <a:pt x="512" y="446"/>
                </a:lnTo>
                <a:lnTo>
                  <a:pt x="512" y="446"/>
                </a:lnTo>
                <a:lnTo>
                  <a:pt x="481" y="439"/>
                </a:lnTo>
                <a:lnTo>
                  <a:pt x="465" y="436"/>
                </a:lnTo>
                <a:lnTo>
                  <a:pt x="450" y="434"/>
                </a:lnTo>
                <a:lnTo>
                  <a:pt x="450" y="434"/>
                </a:lnTo>
                <a:lnTo>
                  <a:pt x="438" y="436"/>
                </a:lnTo>
                <a:lnTo>
                  <a:pt x="428" y="440"/>
                </a:lnTo>
                <a:lnTo>
                  <a:pt x="424" y="441"/>
                </a:lnTo>
                <a:lnTo>
                  <a:pt x="420" y="446"/>
                </a:lnTo>
                <a:lnTo>
                  <a:pt x="416" y="450"/>
                </a:lnTo>
                <a:lnTo>
                  <a:pt x="414" y="454"/>
                </a:lnTo>
                <a:lnTo>
                  <a:pt x="414" y="454"/>
                </a:lnTo>
                <a:lnTo>
                  <a:pt x="413" y="460"/>
                </a:lnTo>
                <a:lnTo>
                  <a:pt x="414" y="465"/>
                </a:lnTo>
                <a:lnTo>
                  <a:pt x="417" y="471"/>
                </a:lnTo>
                <a:lnTo>
                  <a:pt x="421" y="474"/>
                </a:lnTo>
                <a:lnTo>
                  <a:pt x="427" y="477"/>
                </a:lnTo>
                <a:lnTo>
                  <a:pt x="433" y="480"/>
                </a:lnTo>
                <a:lnTo>
                  <a:pt x="444" y="481"/>
                </a:lnTo>
                <a:lnTo>
                  <a:pt x="444" y="481"/>
                </a:lnTo>
                <a:lnTo>
                  <a:pt x="461" y="482"/>
                </a:lnTo>
                <a:lnTo>
                  <a:pt x="475" y="485"/>
                </a:lnTo>
                <a:lnTo>
                  <a:pt x="491" y="490"/>
                </a:lnTo>
                <a:lnTo>
                  <a:pt x="505" y="495"/>
                </a:lnTo>
                <a:lnTo>
                  <a:pt x="533" y="509"/>
                </a:lnTo>
                <a:lnTo>
                  <a:pt x="561" y="525"/>
                </a:lnTo>
                <a:lnTo>
                  <a:pt x="561" y="525"/>
                </a:lnTo>
                <a:lnTo>
                  <a:pt x="573" y="532"/>
                </a:lnTo>
                <a:lnTo>
                  <a:pt x="584" y="540"/>
                </a:lnTo>
                <a:lnTo>
                  <a:pt x="592" y="550"/>
                </a:lnTo>
                <a:lnTo>
                  <a:pt x="601" y="562"/>
                </a:lnTo>
                <a:lnTo>
                  <a:pt x="607" y="574"/>
                </a:lnTo>
                <a:lnTo>
                  <a:pt x="611" y="589"/>
                </a:lnTo>
                <a:lnTo>
                  <a:pt x="612" y="604"/>
                </a:lnTo>
                <a:lnTo>
                  <a:pt x="609" y="622"/>
                </a:lnTo>
                <a:lnTo>
                  <a:pt x="609" y="622"/>
                </a:lnTo>
                <a:lnTo>
                  <a:pt x="553" y="664"/>
                </a:lnTo>
                <a:lnTo>
                  <a:pt x="553" y="664"/>
                </a:lnTo>
                <a:lnTo>
                  <a:pt x="532" y="680"/>
                </a:lnTo>
                <a:lnTo>
                  <a:pt x="510" y="699"/>
                </a:lnTo>
                <a:lnTo>
                  <a:pt x="510" y="699"/>
                </a:lnTo>
                <a:lnTo>
                  <a:pt x="503" y="703"/>
                </a:lnTo>
                <a:lnTo>
                  <a:pt x="499" y="705"/>
                </a:lnTo>
                <a:lnTo>
                  <a:pt x="496" y="705"/>
                </a:lnTo>
                <a:lnTo>
                  <a:pt x="493" y="705"/>
                </a:lnTo>
                <a:lnTo>
                  <a:pt x="489" y="703"/>
                </a:lnTo>
                <a:lnTo>
                  <a:pt x="484" y="696"/>
                </a:lnTo>
                <a:lnTo>
                  <a:pt x="484" y="696"/>
                </a:lnTo>
                <a:lnTo>
                  <a:pt x="472" y="680"/>
                </a:lnTo>
                <a:lnTo>
                  <a:pt x="467" y="672"/>
                </a:lnTo>
                <a:lnTo>
                  <a:pt x="462" y="662"/>
                </a:lnTo>
                <a:lnTo>
                  <a:pt x="462" y="662"/>
                </a:lnTo>
                <a:lnTo>
                  <a:pt x="450" y="639"/>
                </a:lnTo>
                <a:lnTo>
                  <a:pt x="438" y="617"/>
                </a:lnTo>
                <a:lnTo>
                  <a:pt x="424" y="596"/>
                </a:lnTo>
                <a:lnTo>
                  <a:pt x="409" y="574"/>
                </a:lnTo>
                <a:lnTo>
                  <a:pt x="409" y="574"/>
                </a:lnTo>
                <a:lnTo>
                  <a:pt x="394" y="556"/>
                </a:lnTo>
                <a:lnTo>
                  <a:pt x="382" y="535"/>
                </a:lnTo>
                <a:lnTo>
                  <a:pt x="370" y="512"/>
                </a:lnTo>
                <a:lnTo>
                  <a:pt x="366" y="501"/>
                </a:lnTo>
                <a:lnTo>
                  <a:pt x="363" y="490"/>
                </a:lnTo>
                <a:lnTo>
                  <a:pt x="363" y="490"/>
                </a:lnTo>
                <a:lnTo>
                  <a:pt x="360" y="473"/>
                </a:lnTo>
                <a:lnTo>
                  <a:pt x="358" y="448"/>
                </a:lnTo>
                <a:lnTo>
                  <a:pt x="355" y="437"/>
                </a:lnTo>
                <a:lnTo>
                  <a:pt x="352" y="427"/>
                </a:lnTo>
                <a:lnTo>
                  <a:pt x="346" y="422"/>
                </a:lnTo>
                <a:lnTo>
                  <a:pt x="343" y="419"/>
                </a:lnTo>
                <a:lnTo>
                  <a:pt x="341" y="419"/>
                </a:lnTo>
                <a:lnTo>
                  <a:pt x="341" y="419"/>
                </a:lnTo>
                <a:lnTo>
                  <a:pt x="335" y="420"/>
                </a:lnTo>
                <a:lnTo>
                  <a:pt x="329" y="423"/>
                </a:lnTo>
                <a:lnTo>
                  <a:pt x="327" y="427"/>
                </a:lnTo>
                <a:lnTo>
                  <a:pt x="322" y="433"/>
                </a:lnTo>
                <a:lnTo>
                  <a:pt x="314" y="444"/>
                </a:lnTo>
                <a:lnTo>
                  <a:pt x="310" y="448"/>
                </a:lnTo>
                <a:lnTo>
                  <a:pt x="304" y="451"/>
                </a:lnTo>
                <a:lnTo>
                  <a:pt x="304" y="451"/>
                </a:lnTo>
                <a:lnTo>
                  <a:pt x="301" y="451"/>
                </a:lnTo>
                <a:lnTo>
                  <a:pt x="298" y="450"/>
                </a:lnTo>
                <a:lnTo>
                  <a:pt x="291" y="447"/>
                </a:lnTo>
                <a:lnTo>
                  <a:pt x="280" y="440"/>
                </a:lnTo>
                <a:lnTo>
                  <a:pt x="280" y="440"/>
                </a:lnTo>
                <a:lnTo>
                  <a:pt x="274" y="439"/>
                </a:lnTo>
                <a:lnTo>
                  <a:pt x="269" y="439"/>
                </a:lnTo>
                <a:lnTo>
                  <a:pt x="267" y="440"/>
                </a:lnTo>
                <a:lnTo>
                  <a:pt x="266" y="441"/>
                </a:lnTo>
                <a:lnTo>
                  <a:pt x="264" y="444"/>
                </a:lnTo>
                <a:lnTo>
                  <a:pt x="263" y="448"/>
                </a:lnTo>
                <a:lnTo>
                  <a:pt x="263" y="448"/>
                </a:lnTo>
                <a:lnTo>
                  <a:pt x="266" y="456"/>
                </a:lnTo>
                <a:lnTo>
                  <a:pt x="271" y="465"/>
                </a:lnTo>
                <a:lnTo>
                  <a:pt x="278" y="474"/>
                </a:lnTo>
                <a:lnTo>
                  <a:pt x="281" y="477"/>
                </a:lnTo>
                <a:lnTo>
                  <a:pt x="284" y="477"/>
                </a:lnTo>
                <a:lnTo>
                  <a:pt x="284" y="477"/>
                </a:lnTo>
                <a:lnTo>
                  <a:pt x="274" y="478"/>
                </a:lnTo>
                <a:lnTo>
                  <a:pt x="263" y="481"/>
                </a:lnTo>
                <a:lnTo>
                  <a:pt x="259" y="482"/>
                </a:lnTo>
                <a:lnTo>
                  <a:pt x="256" y="485"/>
                </a:lnTo>
                <a:lnTo>
                  <a:pt x="253" y="490"/>
                </a:lnTo>
                <a:lnTo>
                  <a:pt x="254" y="497"/>
                </a:lnTo>
                <a:lnTo>
                  <a:pt x="254" y="497"/>
                </a:lnTo>
                <a:lnTo>
                  <a:pt x="257" y="504"/>
                </a:lnTo>
                <a:lnTo>
                  <a:pt x="263" y="512"/>
                </a:lnTo>
                <a:lnTo>
                  <a:pt x="271" y="518"/>
                </a:lnTo>
                <a:lnTo>
                  <a:pt x="278" y="522"/>
                </a:lnTo>
                <a:lnTo>
                  <a:pt x="278" y="522"/>
                </a:lnTo>
                <a:lnTo>
                  <a:pt x="288" y="526"/>
                </a:lnTo>
                <a:lnTo>
                  <a:pt x="298" y="533"/>
                </a:lnTo>
                <a:lnTo>
                  <a:pt x="307" y="540"/>
                </a:lnTo>
                <a:lnTo>
                  <a:pt x="315" y="548"/>
                </a:lnTo>
                <a:lnTo>
                  <a:pt x="315" y="548"/>
                </a:lnTo>
                <a:lnTo>
                  <a:pt x="328" y="562"/>
                </a:lnTo>
                <a:lnTo>
                  <a:pt x="334" y="569"/>
                </a:lnTo>
                <a:lnTo>
                  <a:pt x="338" y="576"/>
                </a:lnTo>
                <a:lnTo>
                  <a:pt x="338" y="576"/>
                </a:lnTo>
                <a:lnTo>
                  <a:pt x="341" y="583"/>
                </a:lnTo>
                <a:lnTo>
                  <a:pt x="339" y="590"/>
                </a:lnTo>
                <a:lnTo>
                  <a:pt x="336" y="596"/>
                </a:lnTo>
                <a:lnTo>
                  <a:pt x="332" y="603"/>
                </a:lnTo>
                <a:lnTo>
                  <a:pt x="327" y="608"/>
                </a:lnTo>
                <a:lnTo>
                  <a:pt x="321" y="611"/>
                </a:lnTo>
                <a:lnTo>
                  <a:pt x="314" y="613"/>
                </a:lnTo>
                <a:lnTo>
                  <a:pt x="307" y="613"/>
                </a:lnTo>
                <a:lnTo>
                  <a:pt x="307" y="613"/>
                </a:lnTo>
                <a:lnTo>
                  <a:pt x="298" y="610"/>
                </a:lnTo>
                <a:lnTo>
                  <a:pt x="293" y="606"/>
                </a:lnTo>
                <a:lnTo>
                  <a:pt x="288" y="600"/>
                </a:lnTo>
                <a:lnTo>
                  <a:pt x="284" y="591"/>
                </a:lnTo>
                <a:lnTo>
                  <a:pt x="284" y="591"/>
                </a:lnTo>
                <a:lnTo>
                  <a:pt x="281" y="576"/>
                </a:lnTo>
                <a:lnTo>
                  <a:pt x="278" y="567"/>
                </a:lnTo>
                <a:lnTo>
                  <a:pt x="277" y="564"/>
                </a:lnTo>
                <a:lnTo>
                  <a:pt x="276" y="564"/>
                </a:lnTo>
                <a:lnTo>
                  <a:pt x="276" y="564"/>
                </a:lnTo>
                <a:lnTo>
                  <a:pt x="269" y="569"/>
                </a:lnTo>
                <a:lnTo>
                  <a:pt x="263" y="574"/>
                </a:lnTo>
                <a:lnTo>
                  <a:pt x="261" y="580"/>
                </a:lnTo>
                <a:lnTo>
                  <a:pt x="261" y="587"/>
                </a:lnTo>
                <a:lnTo>
                  <a:pt x="261" y="594"/>
                </a:lnTo>
                <a:lnTo>
                  <a:pt x="260" y="601"/>
                </a:lnTo>
                <a:lnTo>
                  <a:pt x="259" y="607"/>
                </a:lnTo>
                <a:lnTo>
                  <a:pt x="254" y="613"/>
                </a:lnTo>
                <a:lnTo>
                  <a:pt x="254" y="613"/>
                </a:lnTo>
                <a:lnTo>
                  <a:pt x="250" y="614"/>
                </a:lnTo>
                <a:lnTo>
                  <a:pt x="244" y="614"/>
                </a:lnTo>
                <a:lnTo>
                  <a:pt x="232" y="613"/>
                </a:lnTo>
                <a:lnTo>
                  <a:pt x="225" y="613"/>
                </a:lnTo>
                <a:lnTo>
                  <a:pt x="219" y="613"/>
                </a:lnTo>
                <a:lnTo>
                  <a:pt x="215" y="614"/>
                </a:lnTo>
                <a:lnTo>
                  <a:pt x="211" y="618"/>
                </a:lnTo>
                <a:lnTo>
                  <a:pt x="211" y="618"/>
                </a:lnTo>
                <a:lnTo>
                  <a:pt x="209" y="622"/>
                </a:lnTo>
                <a:lnTo>
                  <a:pt x="209" y="625"/>
                </a:lnTo>
                <a:lnTo>
                  <a:pt x="212" y="632"/>
                </a:lnTo>
                <a:lnTo>
                  <a:pt x="216" y="637"/>
                </a:lnTo>
                <a:lnTo>
                  <a:pt x="223" y="642"/>
                </a:lnTo>
                <a:lnTo>
                  <a:pt x="239" y="649"/>
                </a:lnTo>
                <a:lnTo>
                  <a:pt x="252" y="654"/>
                </a:lnTo>
                <a:lnTo>
                  <a:pt x="252" y="654"/>
                </a:lnTo>
                <a:lnTo>
                  <a:pt x="267" y="659"/>
                </a:lnTo>
                <a:lnTo>
                  <a:pt x="284" y="664"/>
                </a:lnTo>
                <a:lnTo>
                  <a:pt x="284" y="664"/>
                </a:lnTo>
                <a:lnTo>
                  <a:pt x="301" y="665"/>
                </a:lnTo>
                <a:lnTo>
                  <a:pt x="317" y="666"/>
                </a:lnTo>
                <a:lnTo>
                  <a:pt x="334" y="665"/>
                </a:lnTo>
                <a:lnTo>
                  <a:pt x="349" y="661"/>
                </a:lnTo>
                <a:lnTo>
                  <a:pt x="349" y="661"/>
                </a:lnTo>
                <a:lnTo>
                  <a:pt x="363" y="655"/>
                </a:lnTo>
                <a:lnTo>
                  <a:pt x="372" y="654"/>
                </a:lnTo>
                <a:lnTo>
                  <a:pt x="375" y="654"/>
                </a:lnTo>
                <a:lnTo>
                  <a:pt x="377" y="654"/>
                </a:lnTo>
                <a:lnTo>
                  <a:pt x="377" y="654"/>
                </a:lnTo>
                <a:lnTo>
                  <a:pt x="382" y="658"/>
                </a:lnTo>
                <a:lnTo>
                  <a:pt x="386" y="664"/>
                </a:lnTo>
                <a:lnTo>
                  <a:pt x="393" y="678"/>
                </a:lnTo>
                <a:lnTo>
                  <a:pt x="393" y="678"/>
                </a:lnTo>
                <a:lnTo>
                  <a:pt x="396" y="688"/>
                </a:lnTo>
                <a:lnTo>
                  <a:pt x="400" y="697"/>
                </a:lnTo>
                <a:lnTo>
                  <a:pt x="400" y="697"/>
                </a:lnTo>
                <a:lnTo>
                  <a:pt x="409" y="712"/>
                </a:lnTo>
                <a:lnTo>
                  <a:pt x="413" y="719"/>
                </a:lnTo>
                <a:lnTo>
                  <a:pt x="416" y="726"/>
                </a:lnTo>
                <a:lnTo>
                  <a:pt x="416" y="726"/>
                </a:lnTo>
                <a:lnTo>
                  <a:pt x="416" y="733"/>
                </a:lnTo>
                <a:lnTo>
                  <a:pt x="413" y="738"/>
                </a:lnTo>
                <a:lnTo>
                  <a:pt x="410" y="743"/>
                </a:lnTo>
                <a:lnTo>
                  <a:pt x="404" y="748"/>
                </a:lnTo>
                <a:lnTo>
                  <a:pt x="393" y="755"/>
                </a:lnTo>
                <a:lnTo>
                  <a:pt x="382" y="761"/>
                </a:lnTo>
                <a:lnTo>
                  <a:pt x="382" y="761"/>
                </a:lnTo>
                <a:lnTo>
                  <a:pt x="366" y="767"/>
                </a:lnTo>
                <a:lnTo>
                  <a:pt x="351" y="771"/>
                </a:lnTo>
                <a:lnTo>
                  <a:pt x="334" y="774"/>
                </a:lnTo>
                <a:lnTo>
                  <a:pt x="317" y="775"/>
                </a:lnTo>
                <a:lnTo>
                  <a:pt x="317" y="775"/>
                </a:lnTo>
                <a:lnTo>
                  <a:pt x="305" y="774"/>
                </a:lnTo>
                <a:lnTo>
                  <a:pt x="294" y="771"/>
                </a:lnTo>
                <a:lnTo>
                  <a:pt x="284" y="767"/>
                </a:lnTo>
                <a:lnTo>
                  <a:pt x="276" y="760"/>
                </a:lnTo>
                <a:lnTo>
                  <a:pt x="266" y="753"/>
                </a:lnTo>
                <a:lnTo>
                  <a:pt x="257" y="744"/>
                </a:lnTo>
                <a:lnTo>
                  <a:pt x="239" y="724"/>
                </a:lnTo>
                <a:lnTo>
                  <a:pt x="239" y="724"/>
                </a:lnTo>
                <a:lnTo>
                  <a:pt x="240" y="737"/>
                </a:lnTo>
                <a:lnTo>
                  <a:pt x="243" y="747"/>
                </a:lnTo>
                <a:lnTo>
                  <a:pt x="246" y="757"/>
                </a:lnTo>
                <a:lnTo>
                  <a:pt x="252" y="765"/>
                </a:lnTo>
                <a:lnTo>
                  <a:pt x="257" y="774"/>
                </a:lnTo>
                <a:lnTo>
                  <a:pt x="263" y="782"/>
                </a:lnTo>
                <a:lnTo>
                  <a:pt x="280" y="798"/>
                </a:lnTo>
                <a:lnTo>
                  <a:pt x="280" y="798"/>
                </a:lnTo>
                <a:lnTo>
                  <a:pt x="225" y="806"/>
                </a:lnTo>
                <a:lnTo>
                  <a:pt x="225" y="806"/>
                </a:lnTo>
                <a:lnTo>
                  <a:pt x="213" y="808"/>
                </a:lnTo>
                <a:lnTo>
                  <a:pt x="203" y="808"/>
                </a:lnTo>
                <a:lnTo>
                  <a:pt x="198" y="808"/>
                </a:lnTo>
                <a:lnTo>
                  <a:pt x="192" y="806"/>
                </a:lnTo>
                <a:lnTo>
                  <a:pt x="188" y="805"/>
                </a:lnTo>
                <a:lnTo>
                  <a:pt x="184" y="801"/>
                </a:lnTo>
                <a:lnTo>
                  <a:pt x="184" y="801"/>
                </a:lnTo>
                <a:lnTo>
                  <a:pt x="175" y="794"/>
                </a:lnTo>
                <a:lnTo>
                  <a:pt x="167" y="784"/>
                </a:lnTo>
                <a:lnTo>
                  <a:pt x="157" y="775"/>
                </a:lnTo>
                <a:lnTo>
                  <a:pt x="151" y="772"/>
                </a:lnTo>
                <a:lnTo>
                  <a:pt x="147" y="771"/>
                </a:lnTo>
                <a:lnTo>
                  <a:pt x="147" y="771"/>
                </a:lnTo>
                <a:lnTo>
                  <a:pt x="143" y="772"/>
                </a:lnTo>
                <a:lnTo>
                  <a:pt x="140" y="777"/>
                </a:lnTo>
                <a:lnTo>
                  <a:pt x="138" y="782"/>
                </a:lnTo>
                <a:lnTo>
                  <a:pt x="138" y="788"/>
                </a:lnTo>
                <a:lnTo>
                  <a:pt x="137" y="802"/>
                </a:lnTo>
                <a:lnTo>
                  <a:pt x="136" y="812"/>
                </a:lnTo>
                <a:lnTo>
                  <a:pt x="136" y="812"/>
                </a:lnTo>
                <a:lnTo>
                  <a:pt x="120" y="804"/>
                </a:lnTo>
                <a:lnTo>
                  <a:pt x="104" y="794"/>
                </a:lnTo>
                <a:lnTo>
                  <a:pt x="104" y="794"/>
                </a:lnTo>
                <a:lnTo>
                  <a:pt x="93" y="785"/>
                </a:lnTo>
                <a:lnTo>
                  <a:pt x="87" y="782"/>
                </a:lnTo>
                <a:lnTo>
                  <a:pt x="85" y="781"/>
                </a:lnTo>
                <a:lnTo>
                  <a:pt x="82" y="782"/>
                </a:lnTo>
                <a:lnTo>
                  <a:pt x="82" y="782"/>
                </a:lnTo>
                <a:lnTo>
                  <a:pt x="79" y="785"/>
                </a:lnTo>
                <a:lnTo>
                  <a:pt x="78" y="791"/>
                </a:lnTo>
                <a:lnTo>
                  <a:pt x="78" y="797"/>
                </a:lnTo>
                <a:lnTo>
                  <a:pt x="79" y="805"/>
                </a:lnTo>
                <a:lnTo>
                  <a:pt x="83" y="819"/>
                </a:lnTo>
                <a:lnTo>
                  <a:pt x="85" y="829"/>
                </a:lnTo>
                <a:lnTo>
                  <a:pt x="85" y="829"/>
                </a:lnTo>
                <a:lnTo>
                  <a:pt x="72" y="830"/>
                </a:lnTo>
                <a:lnTo>
                  <a:pt x="58" y="832"/>
                </a:lnTo>
                <a:lnTo>
                  <a:pt x="58" y="832"/>
                </a:lnTo>
                <a:lnTo>
                  <a:pt x="54" y="833"/>
                </a:lnTo>
                <a:lnTo>
                  <a:pt x="51" y="836"/>
                </a:lnTo>
                <a:lnTo>
                  <a:pt x="48" y="839"/>
                </a:lnTo>
                <a:lnTo>
                  <a:pt x="46" y="842"/>
                </a:lnTo>
                <a:lnTo>
                  <a:pt x="46" y="850"/>
                </a:lnTo>
                <a:lnTo>
                  <a:pt x="46" y="857"/>
                </a:lnTo>
                <a:lnTo>
                  <a:pt x="46" y="857"/>
                </a:lnTo>
                <a:lnTo>
                  <a:pt x="49" y="864"/>
                </a:lnTo>
                <a:lnTo>
                  <a:pt x="51" y="871"/>
                </a:lnTo>
                <a:lnTo>
                  <a:pt x="55" y="877"/>
                </a:lnTo>
                <a:lnTo>
                  <a:pt x="59" y="881"/>
                </a:lnTo>
                <a:lnTo>
                  <a:pt x="69" y="891"/>
                </a:lnTo>
                <a:lnTo>
                  <a:pt x="80" y="898"/>
                </a:lnTo>
                <a:lnTo>
                  <a:pt x="93" y="904"/>
                </a:lnTo>
                <a:lnTo>
                  <a:pt x="107" y="908"/>
                </a:lnTo>
                <a:lnTo>
                  <a:pt x="121" y="910"/>
                </a:lnTo>
                <a:lnTo>
                  <a:pt x="134" y="910"/>
                </a:lnTo>
                <a:lnTo>
                  <a:pt x="134" y="910"/>
                </a:lnTo>
                <a:lnTo>
                  <a:pt x="143" y="908"/>
                </a:lnTo>
                <a:lnTo>
                  <a:pt x="150" y="904"/>
                </a:lnTo>
                <a:lnTo>
                  <a:pt x="155" y="898"/>
                </a:lnTo>
                <a:lnTo>
                  <a:pt x="162" y="893"/>
                </a:lnTo>
                <a:lnTo>
                  <a:pt x="174" y="880"/>
                </a:lnTo>
                <a:lnTo>
                  <a:pt x="179" y="873"/>
                </a:lnTo>
                <a:lnTo>
                  <a:pt x="185" y="869"/>
                </a:lnTo>
                <a:lnTo>
                  <a:pt x="185" y="869"/>
                </a:lnTo>
                <a:lnTo>
                  <a:pt x="203" y="857"/>
                </a:lnTo>
                <a:lnTo>
                  <a:pt x="222" y="847"/>
                </a:lnTo>
                <a:lnTo>
                  <a:pt x="242" y="839"/>
                </a:lnTo>
                <a:lnTo>
                  <a:pt x="261" y="832"/>
                </a:lnTo>
                <a:lnTo>
                  <a:pt x="261" y="832"/>
                </a:lnTo>
                <a:lnTo>
                  <a:pt x="278" y="825"/>
                </a:lnTo>
                <a:lnTo>
                  <a:pt x="287" y="821"/>
                </a:lnTo>
                <a:lnTo>
                  <a:pt x="297" y="818"/>
                </a:lnTo>
                <a:lnTo>
                  <a:pt x="307" y="816"/>
                </a:lnTo>
                <a:lnTo>
                  <a:pt x="317" y="816"/>
                </a:lnTo>
                <a:lnTo>
                  <a:pt x="328" y="819"/>
                </a:lnTo>
                <a:lnTo>
                  <a:pt x="338" y="825"/>
                </a:lnTo>
                <a:lnTo>
                  <a:pt x="338" y="825"/>
                </a:lnTo>
                <a:lnTo>
                  <a:pt x="352" y="843"/>
                </a:lnTo>
                <a:lnTo>
                  <a:pt x="352" y="843"/>
                </a:lnTo>
                <a:lnTo>
                  <a:pt x="331" y="855"/>
                </a:lnTo>
                <a:lnTo>
                  <a:pt x="308" y="864"/>
                </a:lnTo>
                <a:lnTo>
                  <a:pt x="298" y="870"/>
                </a:lnTo>
                <a:lnTo>
                  <a:pt x="290" y="876"/>
                </a:lnTo>
                <a:lnTo>
                  <a:pt x="283" y="881"/>
                </a:lnTo>
                <a:lnTo>
                  <a:pt x="276" y="890"/>
                </a:lnTo>
                <a:lnTo>
                  <a:pt x="276" y="890"/>
                </a:lnTo>
                <a:lnTo>
                  <a:pt x="267" y="901"/>
                </a:lnTo>
                <a:lnTo>
                  <a:pt x="259" y="911"/>
                </a:lnTo>
                <a:lnTo>
                  <a:pt x="240" y="931"/>
                </a:lnTo>
                <a:lnTo>
                  <a:pt x="219" y="949"/>
                </a:lnTo>
                <a:lnTo>
                  <a:pt x="198" y="963"/>
                </a:lnTo>
                <a:lnTo>
                  <a:pt x="175" y="978"/>
                </a:lnTo>
                <a:lnTo>
                  <a:pt x="151" y="992"/>
                </a:lnTo>
                <a:lnTo>
                  <a:pt x="104" y="1017"/>
                </a:lnTo>
                <a:lnTo>
                  <a:pt x="104" y="1017"/>
                </a:lnTo>
                <a:lnTo>
                  <a:pt x="75" y="1031"/>
                </a:lnTo>
                <a:lnTo>
                  <a:pt x="46" y="1045"/>
                </a:lnTo>
                <a:lnTo>
                  <a:pt x="32" y="1054"/>
                </a:lnTo>
                <a:lnTo>
                  <a:pt x="20" y="1064"/>
                </a:lnTo>
                <a:lnTo>
                  <a:pt x="8" y="1075"/>
                </a:lnTo>
                <a:lnTo>
                  <a:pt x="0" y="1089"/>
                </a:lnTo>
                <a:lnTo>
                  <a:pt x="0" y="1089"/>
                </a:lnTo>
                <a:lnTo>
                  <a:pt x="0" y="1156"/>
                </a:lnTo>
                <a:lnTo>
                  <a:pt x="0" y="1156"/>
                </a:lnTo>
                <a:lnTo>
                  <a:pt x="27" y="1211"/>
                </a:lnTo>
                <a:lnTo>
                  <a:pt x="27" y="1211"/>
                </a:lnTo>
                <a:lnTo>
                  <a:pt x="45" y="1214"/>
                </a:lnTo>
                <a:lnTo>
                  <a:pt x="63" y="1214"/>
                </a:lnTo>
                <a:lnTo>
                  <a:pt x="80" y="1212"/>
                </a:lnTo>
                <a:lnTo>
                  <a:pt x="97" y="1208"/>
                </a:lnTo>
                <a:lnTo>
                  <a:pt x="114" y="1203"/>
                </a:lnTo>
                <a:lnTo>
                  <a:pt x="131" y="1197"/>
                </a:lnTo>
                <a:lnTo>
                  <a:pt x="162" y="1186"/>
                </a:lnTo>
                <a:lnTo>
                  <a:pt x="162" y="1186"/>
                </a:lnTo>
                <a:lnTo>
                  <a:pt x="206" y="1193"/>
                </a:lnTo>
                <a:lnTo>
                  <a:pt x="206" y="1193"/>
                </a:lnTo>
                <a:lnTo>
                  <a:pt x="281" y="1236"/>
                </a:lnTo>
                <a:lnTo>
                  <a:pt x="281" y="1236"/>
                </a:lnTo>
                <a:lnTo>
                  <a:pt x="358" y="1236"/>
                </a:lnTo>
                <a:lnTo>
                  <a:pt x="358" y="1236"/>
                </a:lnTo>
                <a:lnTo>
                  <a:pt x="370" y="1258"/>
                </a:lnTo>
                <a:lnTo>
                  <a:pt x="377" y="1266"/>
                </a:lnTo>
                <a:lnTo>
                  <a:pt x="385" y="1276"/>
                </a:lnTo>
                <a:lnTo>
                  <a:pt x="385" y="1276"/>
                </a:lnTo>
                <a:lnTo>
                  <a:pt x="392" y="1283"/>
                </a:lnTo>
                <a:lnTo>
                  <a:pt x="397" y="1290"/>
                </a:lnTo>
                <a:lnTo>
                  <a:pt x="403" y="1299"/>
                </a:lnTo>
                <a:lnTo>
                  <a:pt x="406" y="1307"/>
                </a:lnTo>
                <a:lnTo>
                  <a:pt x="410" y="1317"/>
                </a:lnTo>
                <a:lnTo>
                  <a:pt x="411" y="1326"/>
                </a:lnTo>
                <a:lnTo>
                  <a:pt x="414" y="1345"/>
                </a:lnTo>
                <a:lnTo>
                  <a:pt x="414" y="1345"/>
                </a:lnTo>
                <a:lnTo>
                  <a:pt x="417" y="1364"/>
                </a:lnTo>
                <a:lnTo>
                  <a:pt x="421" y="1381"/>
                </a:lnTo>
                <a:lnTo>
                  <a:pt x="427" y="1398"/>
                </a:lnTo>
                <a:lnTo>
                  <a:pt x="434" y="1413"/>
                </a:lnTo>
                <a:lnTo>
                  <a:pt x="434" y="1413"/>
                </a:lnTo>
                <a:lnTo>
                  <a:pt x="455" y="1466"/>
                </a:lnTo>
                <a:lnTo>
                  <a:pt x="475" y="1518"/>
                </a:lnTo>
                <a:lnTo>
                  <a:pt x="475" y="1518"/>
                </a:lnTo>
                <a:lnTo>
                  <a:pt x="492" y="1525"/>
                </a:lnTo>
                <a:lnTo>
                  <a:pt x="492" y="1525"/>
                </a:lnTo>
                <a:lnTo>
                  <a:pt x="492" y="1552"/>
                </a:lnTo>
                <a:lnTo>
                  <a:pt x="492" y="1552"/>
                </a:lnTo>
                <a:lnTo>
                  <a:pt x="527" y="1618"/>
                </a:lnTo>
                <a:lnTo>
                  <a:pt x="527" y="1618"/>
                </a:lnTo>
                <a:lnTo>
                  <a:pt x="546" y="1604"/>
                </a:lnTo>
                <a:lnTo>
                  <a:pt x="546" y="1604"/>
                </a:lnTo>
                <a:lnTo>
                  <a:pt x="546" y="1627"/>
                </a:lnTo>
                <a:lnTo>
                  <a:pt x="547" y="1647"/>
                </a:lnTo>
                <a:lnTo>
                  <a:pt x="549" y="1657"/>
                </a:lnTo>
                <a:lnTo>
                  <a:pt x="551" y="1667"/>
                </a:lnTo>
                <a:lnTo>
                  <a:pt x="556" y="1675"/>
                </a:lnTo>
                <a:lnTo>
                  <a:pt x="561" y="1684"/>
                </a:lnTo>
                <a:lnTo>
                  <a:pt x="561" y="1684"/>
                </a:lnTo>
                <a:lnTo>
                  <a:pt x="583" y="1685"/>
                </a:lnTo>
                <a:lnTo>
                  <a:pt x="583" y="1685"/>
                </a:lnTo>
                <a:lnTo>
                  <a:pt x="605" y="1717"/>
                </a:lnTo>
                <a:lnTo>
                  <a:pt x="605" y="1717"/>
                </a:lnTo>
                <a:lnTo>
                  <a:pt x="619" y="1706"/>
                </a:lnTo>
                <a:lnTo>
                  <a:pt x="619" y="1706"/>
                </a:lnTo>
                <a:lnTo>
                  <a:pt x="626" y="1726"/>
                </a:lnTo>
                <a:lnTo>
                  <a:pt x="626" y="1726"/>
                </a:lnTo>
                <a:lnTo>
                  <a:pt x="641" y="1719"/>
                </a:lnTo>
                <a:lnTo>
                  <a:pt x="641" y="1719"/>
                </a:lnTo>
                <a:lnTo>
                  <a:pt x="649" y="1739"/>
                </a:lnTo>
                <a:lnTo>
                  <a:pt x="649" y="1739"/>
                </a:lnTo>
                <a:lnTo>
                  <a:pt x="663" y="1726"/>
                </a:lnTo>
                <a:lnTo>
                  <a:pt x="663" y="1726"/>
                </a:lnTo>
                <a:lnTo>
                  <a:pt x="682" y="1750"/>
                </a:lnTo>
                <a:lnTo>
                  <a:pt x="682" y="1750"/>
                </a:lnTo>
                <a:lnTo>
                  <a:pt x="731" y="1743"/>
                </a:lnTo>
                <a:lnTo>
                  <a:pt x="731" y="1743"/>
                </a:lnTo>
                <a:lnTo>
                  <a:pt x="737" y="1726"/>
                </a:lnTo>
                <a:lnTo>
                  <a:pt x="737" y="1726"/>
                </a:lnTo>
                <a:lnTo>
                  <a:pt x="749" y="1754"/>
                </a:lnTo>
                <a:lnTo>
                  <a:pt x="749" y="1754"/>
                </a:lnTo>
                <a:lnTo>
                  <a:pt x="769" y="1727"/>
                </a:lnTo>
                <a:lnTo>
                  <a:pt x="769" y="1727"/>
                </a:lnTo>
                <a:lnTo>
                  <a:pt x="782" y="1739"/>
                </a:lnTo>
                <a:lnTo>
                  <a:pt x="782" y="1739"/>
                </a:lnTo>
                <a:lnTo>
                  <a:pt x="803" y="1708"/>
                </a:lnTo>
                <a:lnTo>
                  <a:pt x="803" y="1708"/>
                </a:lnTo>
                <a:lnTo>
                  <a:pt x="815" y="1717"/>
                </a:lnTo>
                <a:lnTo>
                  <a:pt x="815" y="1717"/>
                </a:lnTo>
                <a:lnTo>
                  <a:pt x="819" y="1712"/>
                </a:lnTo>
                <a:lnTo>
                  <a:pt x="824" y="1708"/>
                </a:lnTo>
                <a:lnTo>
                  <a:pt x="830" y="1706"/>
                </a:lnTo>
                <a:lnTo>
                  <a:pt x="836" y="1706"/>
                </a:lnTo>
                <a:lnTo>
                  <a:pt x="847" y="1706"/>
                </a:lnTo>
                <a:lnTo>
                  <a:pt x="853" y="1706"/>
                </a:lnTo>
                <a:lnTo>
                  <a:pt x="858" y="1706"/>
                </a:lnTo>
                <a:lnTo>
                  <a:pt x="858" y="1706"/>
                </a:lnTo>
                <a:lnTo>
                  <a:pt x="868" y="1703"/>
                </a:lnTo>
                <a:lnTo>
                  <a:pt x="878" y="1702"/>
                </a:lnTo>
                <a:lnTo>
                  <a:pt x="888" y="1702"/>
                </a:lnTo>
                <a:lnTo>
                  <a:pt x="897" y="1699"/>
                </a:lnTo>
                <a:lnTo>
                  <a:pt x="897" y="1699"/>
                </a:lnTo>
                <a:lnTo>
                  <a:pt x="908" y="1696"/>
                </a:lnTo>
                <a:lnTo>
                  <a:pt x="919" y="1695"/>
                </a:lnTo>
                <a:lnTo>
                  <a:pt x="932" y="1696"/>
                </a:lnTo>
                <a:lnTo>
                  <a:pt x="946" y="1702"/>
                </a:lnTo>
                <a:lnTo>
                  <a:pt x="946" y="1702"/>
                </a:lnTo>
                <a:lnTo>
                  <a:pt x="925" y="1726"/>
                </a:lnTo>
                <a:lnTo>
                  <a:pt x="904" y="1749"/>
                </a:lnTo>
                <a:lnTo>
                  <a:pt x="861" y="1790"/>
                </a:lnTo>
                <a:lnTo>
                  <a:pt x="861" y="1790"/>
                </a:lnTo>
                <a:lnTo>
                  <a:pt x="851" y="1798"/>
                </a:lnTo>
                <a:lnTo>
                  <a:pt x="841" y="1807"/>
                </a:lnTo>
                <a:lnTo>
                  <a:pt x="822" y="1821"/>
                </a:lnTo>
                <a:lnTo>
                  <a:pt x="799" y="1834"/>
                </a:lnTo>
                <a:lnTo>
                  <a:pt x="778" y="1848"/>
                </a:lnTo>
                <a:lnTo>
                  <a:pt x="778" y="1848"/>
                </a:lnTo>
                <a:lnTo>
                  <a:pt x="768" y="1856"/>
                </a:lnTo>
                <a:lnTo>
                  <a:pt x="758" y="1867"/>
                </a:lnTo>
                <a:lnTo>
                  <a:pt x="749" y="1880"/>
                </a:lnTo>
                <a:lnTo>
                  <a:pt x="742" y="1894"/>
                </a:lnTo>
                <a:lnTo>
                  <a:pt x="740" y="1908"/>
                </a:lnTo>
                <a:lnTo>
                  <a:pt x="740" y="1916"/>
                </a:lnTo>
                <a:lnTo>
                  <a:pt x="740" y="1923"/>
                </a:lnTo>
                <a:lnTo>
                  <a:pt x="741" y="1930"/>
                </a:lnTo>
                <a:lnTo>
                  <a:pt x="744" y="1937"/>
                </a:lnTo>
                <a:lnTo>
                  <a:pt x="747" y="1942"/>
                </a:lnTo>
                <a:lnTo>
                  <a:pt x="752" y="1950"/>
                </a:lnTo>
                <a:lnTo>
                  <a:pt x="752" y="1950"/>
                </a:lnTo>
                <a:lnTo>
                  <a:pt x="771" y="1969"/>
                </a:lnTo>
                <a:lnTo>
                  <a:pt x="790" y="1986"/>
                </a:lnTo>
                <a:lnTo>
                  <a:pt x="809" y="2006"/>
                </a:lnTo>
                <a:lnTo>
                  <a:pt x="819" y="2016"/>
                </a:lnTo>
                <a:lnTo>
                  <a:pt x="827" y="2027"/>
                </a:lnTo>
                <a:lnTo>
                  <a:pt x="827" y="2027"/>
                </a:lnTo>
                <a:lnTo>
                  <a:pt x="844" y="2056"/>
                </a:lnTo>
                <a:lnTo>
                  <a:pt x="861" y="2085"/>
                </a:lnTo>
                <a:lnTo>
                  <a:pt x="861" y="2085"/>
                </a:lnTo>
                <a:lnTo>
                  <a:pt x="871" y="2099"/>
                </a:lnTo>
                <a:lnTo>
                  <a:pt x="878" y="2112"/>
                </a:lnTo>
                <a:lnTo>
                  <a:pt x="881" y="2119"/>
                </a:lnTo>
                <a:lnTo>
                  <a:pt x="884" y="2126"/>
                </a:lnTo>
                <a:lnTo>
                  <a:pt x="885" y="2135"/>
                </a:lnTo>
                <a:lnTo>
                  <a:pt x="885" y="2143"/>
                </a:lnTo>
                <a:lnTo>
                  <a:pt x="885" y="2143"/>
                </a:lnTo>
                <a:lnTo>
                  <a:pt x="885" y="2220"/>
                </a:lnTo>
                <a:lnTo>
                  <a:pt x="885" y="2220"/>
                </a:lnTo>
                <a:lnTo>
                  <a:pt x="885" y="2241"/>
                </a:lnTo>
                <a:lnTo>
                  <a:pt x="887" y="2257"/>
                </a:lnTo>
                <a:lnTo>
                  <a:pt x="890" y="2268"/>
                </a:lnTo>
                <a:lnTo>
                  <a:pt x="895" y="2278"/>
                </a:lnTo>
                <a:lnTo>
                  <a:pt x="902" y="2286"/>
                </a:lnTo>
                <a:lnTo>
                  <a:pt x="912" y="2293"/>
                </a:lnTo>
                <a:lnTo>
                  <a:pt x="926" y="2300"/>
                </a:lnTo>
                <a:lnTo>
                  <a:pt x="946" y="2309"/>
                </a:lnTo>
                <a:lnTo>
                  <a:pt x="946" y="2309"/>
                </a:lnTo>
                <a:lnTo>
                  <a:pt x="960" y="2293"/>
                </a:lnTo>
                <a:lnTo>
                  <a:pt x="974" y="2276"/>
                </a:lnTo>
                <a:lnTo>
                  <a:pt x="984" y="2258"/>
                </a:lnTo>
                <a:lnTo>
                  <a:pt x="994" y="2240"/>
                </a:lnTo>
                <a:lnTo>
                  <a:pt x="1003" y="2220"/>
                </a:lnTo>
                <a:lnTo>
                  <a:pt x="1010" y="2201"/>
                </a:lnTo>
                <a:lnTo>
                  <a:pt x="1024" y="2162"/>
                </a:lnTo>
                <a:lnTo>
                  <a:pt x="1024" y="2162"/>
                </a:lnTo>
                <a:lnTo>
                  <a:pt x="1024" y="2157"/>
                </a:lnTo>
                <a:lnTo>
                  <a:pt x="1022" y="2153"/>
                </a:lnTo>
                <a:lnTo>
                  <a:pt x="1015" y="2141"/>
                </a:lnTo>
                <a:lnTo>
                  <a:pt x="1000" y="2119"/>
                </a:lnTo>
                <a:lnTo>
                  <a:pt x="1000" y="2119"/>
                </a:lnTo>
                <a:lnTo>
                  <a:pt x="984" y="2099"/>
                </a:lnTo>
                <a:lnTo>
                  <a:pt x="966" y="2081"/>
                </a:lnTo>
                <a:lnTo>
                  <a:pt x="966" y="2081"/>
                </a:lnTo>
                <a:lnTo>
                  <a:pt x="939" y="2056"/>
                </a:lnTo>
                <a:lnTo>
                  <a:pt x="914" y="2030"/>
                </a:lnTo>
                <a:lnTo>
                  <a:pt x="890" y="2002"/>
                </a:lnTo>
                <a:lnTo>
                  <a:pt x="878" y="1988"/>
                </a:lnTo>
                <a:lnTo>
                  <a:pt x="868" y="1972"/>
                </a:lnTo>
                <a:lnTo>
                  <a:pt x="868" y="1972"/>
                </a:lnTo>
                <a:lnTo>
                  <a:pt x="860" y="1961"/>
                </a:lnTo>
                <a:lnTo>
                  <a:pt x="851" y="1948"/>
                </a:lnTo>
                <a:lnTo>
                  <a:pt x="848" y="1941"/>
                </a:lnTo>
                <a:lnTo>
                  <a:pt x="846" y="1934"/>
                </a:lnTo>
                <a:lnTo>
                  <a:pt x="846" y="1927"/>
                </a:lnTo>
                <a:lnTo>
                  <a:pt x="847" y="1920"/>
                </a:lnTo>
                <a:lnTo>
                  <a:pt x="847" y="1920"/>
                </a:lnTo>
                <a:lnTo>
                  <a:pt x="850" y="1916"/>
                </a:lnTo>
                <a:lnTo>
                  <a:pt x="854" y="1910"/>
                </a:lnTo>
                <a:lnTo>
                  <a:pt x="864" y="1901"/>
                </a:lnTo>
                <a:lnTo>
                  <a:pt x="885" y="1889"/>
                </a:lnTo>
                <a:lnTo>
                  <a:pt x="885" y="1889"/>
                </a:lnTo>
                <a:lnTo>
                  <a:pt x="921" y="1869"/>
                </a:lnTo>
                <a:lnTo>
                  <a:pt x="956" y="1849"/>
                </a:lnTo>
                <a:lnTo>
                  <a:pt x="956" y="1849"/>
                </a:lnTo>
                <a:lnTo>
                  <a:pt x="983" y="1834"/>
                </a:lnTo>
                <a:lnTo>
                  <a:pt x="1030" y="1805"/>
                </a:lnTo>
                <a:lnTo>
                  <a:pt x="1054" y="1791"/>
                </a:lnTo>
                <a:lnTo>
                  <a:pt x="1073" y="1777"/>
                </a:lnTo>
                <a:lnTo>
                  <a:pt x="1088" y="1767"/>
                </a:lnTo>
                <a:lnTo>
                  <a:pt x="1090" y="1763"/>
                </a:lnTo>
                <a:lnTo>
                  <a:pt x="1090" y="1761"/>
                </a:lnTo>
                <a:lnTo>
                  <a:pt x="1090" y="1761"/>
                </a:lnTo>
                <a:lnTo>
                  <a:pt x="1097" y="1771"/>
                </a:lnTo>
                <a:lnTo>
                  <a:pt x="1102" y="1781"/>
                </a:lnTo>
                <a:lnTo>
                  <a:pt x="1106" y="1791"/>
                </a:lnTo>
                <a:lnTo>
                  <a:pt x="1109" y="1802"/>
                </a:lnTo>
                <a:lnTo>
                  <a:pt x="1113" y="1824"/>
                </a:lnTo>
                <a:lnTo>
                  <a:pt x="1114" y="1845"/>
                </a:lnTo>
                <a:lnTo>
                  <a:pt x="1114" y="1845"/>
                </a:lnTo>
                <a:lnTo>
                  <a:pt x="1113" y="1876"/>
                </a:lnTo>
                <a:lnTo>
                  <a:pt x="1112" y="1906"/>
                </a:lnTo>
                <a:lnTo>
                  <a:pt x="1105" y="1966"/>
                </a:lnTo>
                <a:lnTo>
                  <a:pt x="1105" y="1966"/>
                </a:lnTo>
                <a:lnTo>
                  <a:pt x="1103" y="1995"/>
                </a:lnTo>
                <a:lnTo>
                  <a:pt x="1103" y="2022"/>
                </a:lnTo>
                <a:lnTo>
                  <a:pt x="1105" y="2050"/>
                </a:lnTo>
                <a:lnTo>
                  <a:pt x="1107" y="2077"/>
                </a:lnTo>
                <a:lnTo>
                  <a:pt x="1113" y="2132"/>
                </a:lnTo>
                <a:lnTo>
                  <a:pt x="1116" y="2159"/>
                </a:lnTo>
                <a:lnTo>
                  <a:pt x="1116" y="2187"/>
                </a:lnTo>
                <a:lnTo>
                  <a:pt x="1116" y="2187"/>
                </a:lnTo>
                <a:lnTo>
                  <a:pt x="1116" y="2203"/>
                </a:lnTo>
                <a:lnTo>
                  <a:pt x="1114" y="2217"/>
                </a:lnTo>
                <a:lnTo>
                  <a:pt x="1113" y="2232"/>
                </a:lnTo>
                <a:lnTo>
                  <a:pt x="1110" y="2247"/>
                </a:lnTo>
                <a:lnTo>
                  <a:pt x="1106" y="2261"/>
                </a:lnTo>
                <a:lnTo>
                  <a:pt x="1100" y="2273"/>
                </a:lnTo>
                <a:lnTo>
                  <a:pt x="1093" y="2288"/>
                </a:lnTo>
                <a:lnTo>
                  <a:pt x="1085" y="2300"/>
                </a:lnTo>
                <a:lnTo>
                  <a:pt x="1085" y="2300"/>
                </a:lnTo>
                <a:lnTo>
                  <a:pt x="1073" y="2317"/>
                </a:lnTo>
                <a:lnTo>
                  <a:pt x="1068" y="2326"/>
                </a:lnTo>
                <a:lnTo>
                  <a:pt x="1062" y="2334"/>
                </a:lnTo>
                <a:lnTo>
                  <a:pt x="1062" y="2334"/>
                </a:lnTo>
                <a:lnTo>
                  <a:pt x="1054" y="2341"/>
                </a:lnTo>
                <a:lnTo>
                  <a:pt x="1044" y="2348"/>
                </a:lnTo>
                <a:lnTo>
                  <a:pt x="1020" y="2365"/>
                </a:lnTo>
                <a:lnTo>
                  <a:pt x="1007" y="2375"/>
                </a:lnTo>
                <a:lnTo>
                  <a:pt x="997" y="2385"/>
                </a:lnTo>
                <a:lnTo>
                  <a:pt x="993" y="2391"/>
                </a:lnTo>
                <a:lnTo>
                  <a:pt x="990" y="2397"/>
                </a:lnTo>
                <a:lnTo>
                  <a:pt x="987" y="2402"/>
                </a:lnTo>
                <a:lnTo>
                  <a:pt x="986" y="2409"/>
                </a:lnTo>
                <a:lnTo>
                  <a:pt x="986" y="2409"/>
                </a:lnTo>
                <a:lnTo>
                  <a:pt x="1090" y="2412"/>
                </a:lnTo>
                <a:lnTo>
                  <a:pt x="1155" y="2412"/>
                </a:lnTo>
                <a:lnTo>
                  <a:pt x="1178" y="2412"/>
                </a:lnTo>
                <a:lnTo>
                  <a:pt x="1189" y="2411"/>
                </a:lnTo>
                <a:lnTo>
                  <a:pt x="1189" y="2411"/>
                </a:lnTo>
                <a:close/>
              </a:path>
            </a:pathLst>
          </a:custGeom>
          <a:solidFill>
            <a:srgbClr val="FFC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AA82968-F5AD-4832-B7FC-B227D04E9B4F}"/>
              </a:ext>
            </a:extLst>
          </p:cNvPr>
          <p:cNvSpPr>
            <a:spLocks/>
          </p:cNvSpPr>
          <p:nvPr/>
        </p:nvSpPr>
        <p:spPr bwMode="auto">
          <a:xfrm flipH="1">
            <a:off x="9602587" y="4223714"/>
            <a:ext cx="1411744" cy="1488500"/>
          </a:xfrm>
          <a:custGeom>
            <a:avLst/>
            <a:gdLst>
              <a:gd name="T0" fmla="*/ 1194 w 2419"/>
              <a:gd name="T1" fmla="*/ 2066 h 2412"/>
              <a:gd name="T2" fmla="*/ 1226 w 2419"/>
              <a:gd name="T3" fmla="*/ 1774 h 2412"/>
              <a:gd name="T4" fmla="*/ 1576 w 2419"/>
              <a:gd name="T5" fmla="*/ 1659 h 2412"/>
              <a:gd name="T6" fmla="*/ 1875 w 2419"/>
              <a:gd name="T7" fmla="*/ 1886 h 2412"/>
              <a:gd name="T8" fmla="*/ 1682 w 2419"/>
              <a:gd name="T9" fmla="*/ 2286 h 2412"/>
              <a:gd name="T10" fmla="*/ 1643 w 2419"/>
              <a:gd name="T11" fmla="*/ 2411 h 2412"/>
              <a:gd name="T12" fmla="*/ 1849 w 2419"/>
              <a:gd name="T13" fmla="*/ 2204 h 2412"/>
              <a:gd name="T14" fmla="*/ 2016 w 2419"/>
              <a:gd name="T15" fmla="*/ 1846 h 2412"/>
              <a:gd name="T16" fmla="*/ 2088 w 2419"/>
              <a:gd name="T17" fmla="*/ 1733 h 2412"/>
              <a:gd name="T18" fmla="*/ 2266 w 2419"/>
              <a:gd name="T19" fmla="*/ 2066 h 2412"/>
              <a:gd name="T20" fmla="*/ 2158 w 2419"/>
              <a:gd name="T21" fmla="*/ 2365 h 2412"/>
              <a:gd name="T22" fmla="*/ 2317 w 2419"/>
              <a:gd name="T23" fmla="*/ 2405 h 2412"/>
              <a:gd name="T24" fmla="*/ 2359 w 2419"/>
              <a:gd name="T25" fmla="*/ 2248 h 2412"/>
              <a:gd name="T26" fmla="*/ 2342 w 2419"/>
              <a:gd name="T27" fmla="*/ 1794 h 2412"/>
              <a:gd name="T28" fmla="*/ 2212 w 2419"/>
              <a:gd name="T29" fmla="*/ 1510 h 2412"/>
              <a:gd name="T30" fmla="*/ 2365 w 2419"/>
              <a:gd name="T31" fmla="*/ 1336 h 2412"/>
              <a:gd name="T32" fmla="*/ 2325 w 2419"/>
              <a:gd name="T33" fmla="*/ 1102 h 2412"/>
              <a:gd name="T34" fmla="*/ 1758 w 2419"/>
              <a:gd name="T35" fmla="*/ 944 h 2412"/>
              <a:gd name="T36" fmla="*/ 926 w 2419"/>
              <a:gd name="T37" fmla="*/ 975 h 2412"/>
              <a:gd name="T38" fmla="*/ 622 w 2419"/>
              <a:gd name="T39" fmla="*/ 918 h 2412"/>
              <a:gd name="T40" fmla="*/ 594 w 2419"/>
              <a:gd name="T41" fmla="*/ 811 h 2412"/>
              <a:gd name="T42" fmla="*/ 457 w 2419"/>
              <a:gd name="T43" fmla="*/ 804 h 2412"/>
              <a:gd name="T44" fmla="*/ 836 w 2419"/>
              <a:gd name="T45" fmla="*/ 458 h 2412"/>
              <a:gd name="T46" fmla="*/ 830 w 2419"/>
              <a:gd name="T47" fmla="*/ 409 h 2412"/>
              <a:gd name="T48" fmla="*/ 755 w 2419"/>
              <a:gd name="T49" fmla="*/ 199 h 2412"/>
              <a:gd name="T50" fmla="*/ 765 w 2419"/>
              <a:gd name="T51" fmla="*/ 68 h 2412"/>
              <a:gd name="T52" fmla="*/ 673 w 2419"/>
              <a:gd name="T53" fmla="*/ 14 h 2412"/>
              <a:gd name="T54" fmla="*/ 532 w 2419"/>
              <a:gd name="T55" fmla="*/ 68 h 2412"/>
              <a:gd name="T56" fmla="*/ 656 w 2419"/>
              <a:gd name="T57" fmla="*/ 211 h 2412"/>
              <a:gd name="T58" fmla="*/ 701 w 2419"/>
              <a:gd name="T59" fmla="*/ 498 h 2412"/>
              <a:gd name="T60" fmla="*/ 680 w 2419"/>
              <a:gd name="T61" fmla="*/ 352 h 2412"/>
              <a:gd name="T62" fmla="*/ 621 w 2419"/>
              <a:gd name="T63" fmla="*/ 382 h 2412"/>
              <a:gd name="T64" fmla="*/ 598 w 2419"/>
              <a:gd name="T65" fmla="*/ 201 h 2412"/>
              <a:gd name="T66" fmla="*/ 533 w 2419"/>
              <a:gd name="T67" fmla="*/ 318 h 2412"/>
              <a:gd name="T68" fmla="*/ 382 w 2419"/>
              <a:gd name="T69" fmla="*/ 248 h 2412"/>
              <a:gd name="T70" fmla="*/ 564 w 2419"/>
              <a:gd name="T71" fmla="*/ 441 h 2412"/>
              <a:gd name="T72" fmla="*/ 414 w 2419"/>
              <a:gd name="T73" fmla="*/ 465 h 2412"/>
              <a:gd name="T74" fmla="*/ 609 w 2419"/>
              <a:gd name="T75" fmla="*/ 622 h 2412"/>
              <a:gd name="T76" fmla="*/ 409 w 2419"/>
              <a:gd name="T77" fmla="*/ 574 h 2412"/>
              <a:gd name="T78" fmla="*/ 310 w 2419"/>
              <a:gd name="T79" fmla="*/ 448 h 2412"/>
              <a:gd name="T80" fmla="*/ 274 w 2419"/>
              <a:gd name="T81" fmla="*/ 478 h 2412"/>
              <a:gd name="T82" fmla="*/ 341 w 2419"/>
              <a:gd name="T83" fmla="*/ 583 h 2412"/>
              <a:gd name="T84" fmla="*/ 261 w 2419"/>
              <a:gd name="T85" fmla="*/ 580 h 2412"/>
              <a:gd name="T86" fmla="*/ 252 w 2419"/>
              <a:gd name="T87" fmla="*/ 654 h 2412"/>
              <a:gd name="T88" fmla="*/ 400 w 2419"/>
              <a:gd name="T89" fmla="*/ 697 h 2412"/>
              <a:gd name="T90" fmla="*/ 266 w 2419"/>
              <a:gd name="T91" fmla="*/ 753 h 2412"/>
              <a:gd name="T92" fmla="*/ 175 w 2419"/>
              <a:gd name="T93" fmla="*/ 794 h 2412"/>
              <a:gd name="T94" fmla="*/ 79 w 2419"/>
              <a:gd name="T95" fmla="*/ 785 h 2412"/>
              <a:gd name="T96" fmla="*/ 69 w 2419"/>
              <a:gd name="T97" fmla="*/ 891 h 2412"/>
              <a:gd name="T98" fmla="*/ 287 w 2419"/>
              <a:gd name="T99" fmla="*/ 821 h 2412"/>
              <a:gd name="T100" fmla="*/ 175 w 2419"/>
              <a:gd name="T101" fmla="*/ 978 h 2412"/>
              <a:gd name="T102" fmla="*/ 162 w 2419"/>
              <a:gd name="T103" fmla="*/ 1186 h 2412"/>
              <a:gd name="T104" fmla="*/ 421 w 2419"/>
              <a:gd name="T105" fmla="*/ 1381 h 2412"/>
              <a:gd name="T106" fmla="*/ 561 w 2419"/>
              <a:gd name="T107" fmla="*/ 1684 h 2412"/>
              <a:gd name="T108" fmla="*/ 749 w 2419"/>
              <a:gd name="T109" fmla="*/ 1754 h 2412"/>
              <a:gd name="T110" fmla="*/ 897 w 2419"/>
              <a:gd name="T111" fmla="*/ 1699 h 2412"/>
              <a:gd name="T112" fmla="*/ 740 w 2419"/>
              <a:gd name="T113" fmla="*/ 1908 h 2412"/>
              <a:gd name="T114" fmla="*/ 885 w 2419"/>
              <a:gd name="T115" fmla="*/ 2135 h 2412"/>
              <a:gd name="T116" fmla="*/ 1024 w 2419"/>
              <a:gd name="T117" fmla="*/ 2162 h 2412"/>
              <a:gd name="T118" fmla="*/ 847 w 2419"/>
              <a:gd name="T119" fmla="*/ 1920 h 2412"/>
              <a:gd name="T120" fmla="*/ 1113 w 2419"/>
              <a:gd name="T121" fmla="*/ 1824 h 2412"/>
              <a:gd name="T122" fmla="*/ 1093 w 2419"/>
              <a:gd name="T123" fmla="*/ 2288 h 2412"/>
              <a:gd name="T124" fmla="*/ 1189 w 2419"/>
              <a:gd name="T125" fmla="*/ 2411 h 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19" h="2412">
                <a:moveTo>
                  <a:pt x="1189" y="2411"/>
                </a:moveTo>
                <a:lnTo>
                  <a:pt x="1189" y="2411"/>
                </a:lnTo>
                <a:lnTo>
                  <a:pt x="1194" y="2402"/>
                </a:lnTo>
                <a:lnTo>
                  <a:pt x="1198" y="2392"/>
                </a:lnTo>
                <a:lnTo>
                  <a:pt x="1204" y="2368"/>
                </a:lnTo>
                <a:lnTo>
                  <a:pt x="1208" y="2341"/>
                </a:lnTo>
                <a:lnTo>
                  <a:pt x="1209" y="2313"/>
                </a:lnTo>
                <a:lnTo>
                  <a:pt x="1209" y="2313"/>
                </a:lnTo>
                <a:lnTo>
                  <a:pt x="1204" y="2306"/>
                </a:lnTo>
                <a:lnTo>
                  <a:pt x="1199" y="2298"/>
                </a:lnTo>
                <a:lnTo>
                  <a:pt x="1196" y="2286"/>
                </a:lnTo>
                <a:lnTo>
                  <a:pt x="1194" y="2275"/>
                </a:lnTo>
                <a:lnTo>
                  <a:pt x="1192" y="2251"/>
                </a:lnTo>
                <a:lnTo>
                  <a:pt x="1192" y="2230"/>
                </a:lnTo>
                <a:lnTo>
                  <a:pt x="1192" y="2230"/>
                </a:lnTo>
                <a:lnTo>
                  <a:pt x="1191" y="2189"/>
                </a:lnTo>
                <a:lnTo>
                  <a:pt x="1191" y="2148"/>
                </a:lnTo>
                <a:lnTo>
                  <a:pt x="1191" y="2107"/>
                </a:lnTo>
                <a:lnTo>
                  <a:pt x="1192" y="2087"/>
                </a:lnTo>
                <a:lnTo>
                  <a:pt x="1194" y="2066"/>
                </a:lnTo>
                <a:lnTo>
                  <a:pt x="1194" y="2066"/>
                </a:lnTo>
                <a:lnTo>
                  <a:pt x="1199" y="2023"/>
                </a:lnTo>
                <a:lnTo>
                  <a:pt x="1202" y="2002"/>
                </a:lnTo>
                <a:lnTo>
                  <a:pt x="1206" y="1982"/>
                </a:lnTo>
                <a:lnTo>
                  <a:pt x="1206" y="1982"/>
                </a:lnTo>
                <a:lnTo>
                  <a:pt x="1218" y="1941"/>
                </a:lnTo>
                <a:lnTo>
                  <a:pt x="1223" y="1921"/>
                </a:lnTo>
                <a:lnTo>
                  <a:pt x="1225" y="1911"/>
                </a:lnTo>
                <a:lnTo>
                  <a:pt x="1225" y="1900"/>
                </a:lnTo>
                <a:lnTo>
                  <a:pt x="1225" y="1900"/>
                </a:lnTo>
                <a:lnTo>
                  <a:pt x="1226" y="1883"/>
                </a:lnTo>
                <a:lnTo>
                  <a:pt x="1230" y="1867"/>
                </a:lnTo>
                <a:lnTo>
                  <a:pt x="1233" y="1852"/>
                </a:lnTo>
                <a:lnTo>
                  <a:pt x="1236" y="1835"/>
                </a:lnTo>
                <a:lnTo>
                  <a:pt x="1236" y="1835"/>
                </a:lnTo>
                <a:lnTo>
                  <a:pt x="1236" y="1826"/>
                </a:lnTo>
                <a:lnTo>
                  <a:pt x="1235" y="1819"/>
                </a:lnTo>
                <a:lnTo>
                  <a:pt x="1230" y="1804"/>
                </a:lnTo>
                <a:lnTo>
                  <a:pt x="1228" y="1790"/>
                </a:lnTo>
                <a:lnTo>
                  <a:pt x="1226" y="1781"/>
                </a:lnTo>
                <a:lnTo>
                  <a:pt x="1226" y="1774"/>
                </a:lnTo>
                <a:lnTo>
                  <a:pt x="1226" y="1774"/>
                </a:lnTo>
                <a:lnTo>
                  <a:pt x="1228" y="1756"/>
                </a:lnTo>
                <a:lnTo>
                  <a:pt x="1229" y="1736"/>
                </a:lnTo>
                <a:lnTo>
                  <a:pt x="1233" y="1717"/>
                </a:lnTo>
                <a:lnTo>
                  <a:pt x="1239" y="1699"/>
                </a:lnTo>
                <a:lnTo>
                  <a:pt x="1239" y="1699"/>
                </a:lnTo>
                <a:lnTo>
                  <a:pt x="1242" y="1692"/>
                </a:lnTo>
                <a:lnTo>
                  <a:pt x="1246" y="1684"/>
                </a:lnTo>
                <a:lnTo>
                  <a:pt x="1257" y="1669"/>
                </a:lnTo>
                <a:lnTo>
                  <a:pt x="1270" y="1654"/>
                </a:lnTo>
                <a:lnTo>
                  <a:pt x="1283" y="1640"/>
                </a:lnTo>
                <a:lnTo>
                  <a:pt x="1283" y="1640"/>
                </a:lnTo>
                <a:lnTo>
                  <a:pt x="1369" y="1644"/>
                </a:lnTo>
                <a:lnTo>
                  <a:pt x="1411" y="1648"/>
                </a:lnTo>
                <a:lnTo>
                  <a:pt x="1453" y="1654"/>
                </a:lnTo>
                <a:lnTo>
                  <a:pt x="1453" y="1654"/>
                </a:lnTo>
                <a:lnTo>
                  <a:pt x="1489" y="1659"/>
                </a:lnTo>
                <a:lnTo>
                  <a:pt x="1508" y="1662"/>
                </a:lnTo>
                <a:lnTo>
                  <a:pt x="1526" y="1662"/>
                </a:lnTo>
                <a:lnTo>
                  <a:pt x="1526" y="1662"/>
                </a:lnTo>
                <a:lnTo>
                  <a:pt x="1552" y="1661"/>
                </a:lnTo>
                <a:lnTo>
                  <a:pt x="1576" y="1659"/>
                </a:lnTo>
                <a:lnTo>
                  <a:pt x="1601" y="1657"/>
                </a:lnTo>
                <a:lnTo>
                  <a:pt x="1612" y="1652"/>
                </a:lnTo>
                <a:lnTo>
                  <a:pt x="1624" y="1648"/>
                </a:lnTo>
                <a:lnTo>
                  <a:pt x="1624" y="1648"/>
                </a:lnTo>
                <a:lnTo>
                  <a:pt x="1632" y="1645"/>
                </a:lnTo>
                <a:lnTo>
                  <a:pt x="1641" y="1644"/>
                </a:lnTo>
                <a:lnTo>
                  <a:pt x="1656" y="1643"/>
                </a:lnTo>
                <a:lnTo>
                  <a:pt x="1670" y="1643"/>
                </a:lnTo>
                <a:lnTo>
                  <a:pt x="1677" y="1641"/>
                </a:lnTo>
                <a:lnTo>
                  <a:pt x="1684" y="1640"/>
                </a:lnTo>
                <a:lnTo>
                  <a:pt x="1684" y="1640"/>
                </a:lnTo>
                <a:lnTo>
                  <a:pt x="1747" y="1679"/>
                </a:lnTo>
                <a:lnTo>
                  <a:pt x="1747" y="1679"/>
                </a:lnTo>
                <a:lnTo>
                  <a:pt x="1817" y="1778"/>
                </a:lnTo>
                <a:lnTo>
                  <a:pt x="1817" y="1778"/>
                </a:lnTo>
                <a:lnTo>
                  <a:pt x="1849" y="1826"/>
                </a:lnTo>
                <a:lnTo>
                  <a:pt x="1849" y="1826"/>
                </a:lnTo>
                <a:lnTo>
                  <a:pt x="1861" y="1845"/>
                </a:lnTo>
                <a:lnTo>
                  <a:pt x="1870" y="1866"/>
                </a:lnTo>
                <a:lnTo>
                  <a:pt x="1873" y="1876"/>
                </a:lnTo>
                <a:lnTo>
                  <a:pt x="1875" y="1886"/>
                </a:lnTo>
                <a:lnTo>
                  <a:pt x="1877" y="1896"/>
                </a:lnTo>
                <a:lnTo>
                  <a:pt x="1877" y="1906"/>
                </a:lnTo>
                <a:lnTo>
                  <a:pt x="1877" y="1906"/>
                </a:lnTo>
                <a:lnTo>
                  <a:pt x="1875" y="1930"/>
                </a:lnTo>
                <a:lnTo>
                  <a:pt x="1871" y="1955"/>
                </a:lnTo>
                <a:lnTo>
                  <a:pt x="1864" y="1979"/>
                </a:lnTo>
                <a:lnTo>
                  <a:pt x="1860" y="1992"/>
                </a:lnTo>
                <a:lnTo>
                  <a:pt x="1854" y="2003"/>
                </a:lnTo>
                <a:lnTo>
                  <a:pt x="1854" y="2003"/>
                </a:lnTo>
                <a:lnTo>
                  <a:pt x="1834" y="2041"/>
                </a:lnTo>
                <a:lnTo>
                  <a:pt x="1815" y="2080"/>
                </a:lnTo>
                <a:lnTo>
                  <a:pt x="1796" y="2119"/>
                </a:lnTo>
                <a:lnTo>
                  <a:pt x="1775" y="2156"/>
                </a:lnTo>
                <a:lnTo>
                  <a:pt x="1775" y="2156"/>
                </a:lnTo>
                <a:lnTo>
                  <a:pt x="1764" y="2177"/>
                </a:lnTo>
                <a:lnTo>
                  <a:pt x="1751" y="2196"/>
                </a:lnTo>
                <a:lnTo>
                  <a:pt x="1737" y="2214"/>
                </a:lnTo>
                <a:lnTo>
                  <a:pt x="1721" y="2232"/>
                </a:lnTo>
                <a:lnTo>
                  <a:pt x="1721" y="2232"/>
                </a:lnTo>
                <a:lnTo>
                  <a:pt x="1704" y="2257"/>
                </a:lnTo>
                <a:lnTo>
                  <a:pt x="1682" y="2286"/>
                </a:lnTo>
                <a:lnTo>
                  <a:pt x="1669" y="2300"/>
                </a:lnTo>
                <a:lnTo>
                  <a:pt x="1658" y="2315"/>
                </a:lnTo>
                <a:lnTo>
                  <a:pt x="1645" y="2324"/>
                </a:lnTo>
                <a:lnTo>
                  <a:pt x="1639" y="2327"/>
                </a:lnTo>
                <a:lnTo>
                  <a:pt x="1634" y="2330"/>
                </a:lnTo>
                <a:lnTo>
                  <a:pt x="1634" y="2330"/>
                </a:lnTo>
                <a:lnTo>
                  <a:pt x="1628" y="2333"/>
                </a:lnTo>
                <a:lnTo>
                  <a:pt x="1621" y="2339"/>
                </a:lnTo>
                <a:lnTo>
                  <a:pt x="1607" y="2353"/>
                </a:lnTo>
                <a:lnTo>
                  <a:pt x="1593" y="2368"/>
                </a:lnTo>
                <a:lnTo>
                  <a:pt x="1583" y="2378"/>
                </a:lnTo>
                <a:lnTo>
                  <a:pt x="1583" y="2378"/>
                </a:lnTo>
                <a:lnTo>
                  <a:pt x="1584" y="2384"/>
                </a:lnTo>
                <a:lnTo>
                  <a:pt x="1585" y="2388"/>
                </a:lnTo>
                <a:lnTo>
                  <a:pt x="1593" y="2392"/>
                </a:lnTo>
                <a:lnTo>
                  <a:pt x="1595" y="2395"/>
                </a:lnTo>
                <a:lnTo>
                  <a:pt x="1598" y="2398"/>
                </a:lnTo>
                <a:lnTo>
                  <a:pt x="1600" y="2404"/>
                </a:lnTo>
                <a:lnTo>
                  <a:pt x="1601" y="2409"/>
                </a:lnTo>
                <a:lnTo>
                  <a:pt x="1601" y="2409"/>
                </a:lnTo>
                <a:lnTo>
                  <a:pt x="1643" y="2411"/>
                </a:lnTo>
                <a:lnTo>
                  <a:pt x="1666" y="2411"/>
                </a:lnTo>
                <a:lnTo>
                  <a:pt x="1687" y="2409"/>
                </a:lnTo>
                <a:lnTo>
                  <a:pt x="1687" y="2409"/>
                </a:lnTo>
                <a:lnTo>
                  <a:pt x="1707" y="2409"/>
                </a:lnTo>
                <a:lnTo>
                  <a:pt x="1728" y="2411"/>
                </a:lnTo>
                <a:lnTo>
                  <a:pt x="1751" y="2411"/>
                </a:lnTo>
                <a:lnTo>
                  <a:pt x="1764" y="2411"/>
                </a:lnTo>
                <a:lnTo>
                  <a:pt x="1776" y="2409"/>
                </a:lnTo>
                <a:lnTo>
                  <a:pt x="1776" y="2409"/>
                </a:lnTo>
                <a:lnTo>
                  <a:pt x="1779" y="2406"/>
                </a:lnTo>
                <a:lnTo>
                  <a:pt x="1784" y="2401"/>
                </a:lnTo>
                <a:lnTo>
                  <a:pt x="1792" y="2382"/>
                </a:lnTo>
                <a:lnTo>
                  <a:pt x="1803" y="2350"/>
                </a:lnTo>
                <a:lnTo>
                  <a:pt x="1803" y="2350"/>
                </a:lnTo>
                <a:lnTo>
                  <a:pt x="1823" y="2305"/>
                </a:lnTo>
                <a:lnTo>
                  <a:pt x="1834" y="2276"/>
                </a:lnTo>
                <a:lnTo>
                  <a:pt x="1840" y="2258"/>
                </a:lnTo>
                <a:lnTo>
                  <a:pt x="1840" y="2258"/>
                </a:lnTo>
                <a:lnTo>
                  <a:pt x="1846" y="2231"/>
                </a:lnTo>
                <a:lnTo>
                  <a:pt x="1849" y="2204"/>
                </a:lnTo>
                <a:lnTo>
                  <a:pt x="1849" y="2204"/>
                </a:lnTo>
                <a:lnTo>
                  <a:pt x="1850" y="2179"/>
                </a:lnTo>
                <a:lnTo>
                  <a:pt x="1851" y="2167"/>
                </a:lnTo>
                <a:lnTo>
                  <a:pt x="1853" y="2160"/>
                </a:lnTo>
                <a:lnTo>
                  <a:pt x="1856" y="2155"/>
                </a:lnTo>
                <a:lnTo>
                  <a:pt x="1856" y="2155"/>
                </a:lnTo>
                <a:lnTo>
                  <a:pt x="1870" y="2136"/>
                </a:lnTo>
                <a:lnTo>
                  <a:pt x="1883" y="2118"/>
                </a:lnTo>
                <a:lnTo>
                  <a:pt x="1883" y="2118"/>
                </a:lnTo>
                <a:lnTo>
                  <a:pt x="1898" y="2092"/>
                </a:lnTo>
                <a:lnTo>
                  <a:pt x="1914" y="2066"/>
                </a:lnTo>
                <a:lnTo>
                  <a:pt x="1926" y="2039"/>
                </a:lnTo>
                <a:lnTo>
                  <a:pt x="1938" y="2010"/>
                </a:lnTo>
                <a:lnTo>
                  <a:pt x="1938" y="2010"/>
                </a:lnTo>
                <a:lnTo>
                  <a:pt x="1945" y="1992"/>
                </a:lnTo>
                <a:lnTo>
                  <a:pt x="1953" y="1975"/>
                </a:lnTo>
                <a:lnTo>
                  <a:pt x="1972" y="1940"/>
                </a:lnTo>
                <a:lnTo>
                  <a:pt x="1993" y="1904"/>
                </a:lnTo>
                <a:lnTo>
                  <a:pt x="2016" y="1865"/>
                </a:lnTo>
                <a:lnTo>
                  <a:pt x="2016" y="1865"/>
                </a:lnTo>
                <a:lnTo>
                  <a:pt x="2017" y="1856"/>
                </a:lnTo>
                <a:lnTo>
                  <a:pt x="2016" y="1846"/>
                </a:lnTo>
                <a:lnTo>
                  <a:pt x="2014" y="1836"/>
                </a:lnTo>
                <a:lnTo>
                  <a:pt x="2010" y="1826"/>
                </a:lnTo>
                <a:lnTo>
                  <a:pt x="1999" y="1805"/>
                </a:lnTo>
                <a:lnTo>
                  <a:pt x="1987" y="1784"/>
                </a:lnTo>
                <a:lnTo>
                  <a:pt x="1987" y="1784"/>
                </a:lnTo>
                <a:lnTo>
                  <a:pt x="1972" y="1757"/>
                </a:lnTo>
                <a:lnTo>
                  <a:pt x="1956" y="1730"/>
                </a:lnTo>
                <a:lnTo>
                  <a:pt x="1924" y="1675"/>
                </a:lnTo>
                <a:lnTo>
                  <a:pt x="1924" y="1675"/>
                </a:lnTo>
                <a:lnTo>
                  <a:pt x="1935" y="1674"/>
                </a:lnTo>
                <a:lnTo>
                  <a:pt x="1945" y="1675"/>
                </a:lnTo>
                <a:lnTo>
                  <a:pt x="1955" y="1676"/>
                </a:lnTo>
                <a:lnTo>
                  <a:pt x="1966" y="1679"/>
                </a:lnTo>
                <a:lnTo>
                  <a:pt x="1986" y="1686"/>
                </a:lnTo>
                <a:lnTo>
                  <a:pt x="2006" y="1692"/>
                </a:lnTo>
                <a:lnTo>
                  <a:pt x="2006" y="1692"/>
                </a:lnTo>
                <a:lnTo>
                  <a:pt x="2017" y="1693"/>
                </a:lnTo>
                <a:lnTo>
                  <a:pt x="2028" y="1698"/>
                </a:lnTo>
                <a:lnTo>
                  <a:pt x="2049" y="1708"/>
                </a:lnTo>
                <a:lnTo>
                  <a:pt x="2068" y="1719"/>
                </a:lnTo>
                <a:lnTo>
                  <a:pt x="2088" y="1733"/>
                </a:lnTo>
                <a:lnTo>
                  <a:pt x="2088" y="1733"/>
                </a:lnTo>
                <a:lnTo>
                  <a:pt x="2129" y="1761"/>
                </a:lnTo>
                <a:lnTo>
                  <a:pt x="2150" y="1777"/>
                </a:lnTo>
                <a:lnTo>
                  <a:pt x="2168" y="1792"/>
                </a:lnTo>
                <a:lnTo>
                  <a:pt x="2168" y="1792"/>
                </a:lnTo>
                <a:lnTo>
                  <a:pt x="2198" y="1819"/>
                </a:lnTo>
                <a:lnTo>
                  <a:pt x="2211" y="1834"/>
                </a:lnTo>
                <a:lnTo>
                  <a:pt x="2223" y="1846"/>
                </a:lnTo>
                <a:lnTo>
                  <a:pt x="2235" y="1862"/>
                </a:lnTo>
                <a:lnTo>
                  <a:pt x="2243" y="1877"/>
                </a:lnTo>
                <a:lnTo>
                  <a:pt x="2249" y="1896"/>
                </a:lnTo>
                <a:lnTo>
                  <a:pt x="2250" y="1906"/>
                </a:lnTo>
                <a:lnTo>
                  <a:pt x="2252" y="1917"/>
                </a:lnTo>
                <a:lnTo>
                  <a:pt x="2252" y="1917"/>
                </a:lnTo>
                <a:lnTo>
                  <a:pt x="2255" y="1935"/>
                </a:lnTo>
                <a:lnTo>
                  <a:pt x="2256" y="1954"/>
                </a:lnTo>
                <a:lnTo>
                  <a:pt x="2263" y="1991"/>
                </a:lnTo>
                <a:lnTo>
                  <a:pt x="2264" y="2009"/>
                </a:lnTo>
                <a:lnTo>
                  <a:pt x="2267" y="2027"/>
                </a:lnTo>
                <a:lnTo>
                  <a:pt x="2267" y="2046"/>
                </a:lnTo>
                <a:lnTo>
                  <a:pt x="2266" y="2066"/>
                </a:lnTo>
                <a:lnTo>
                  <a:pt x="2266" y="2066"/>
                </a:lnTo>
                <a:lnTo>
                  <a:pt x="2264" y="2091"/>
                </a:lnTo>
                <a:lnTo>
                  <a:pt x="2264" y="2116"/>
                </a:lnTo>
                <a:lnTo>
                  <a:pt x="2266" y="2143"/>
                </a:lnTo>
                <a:lnTo>
                  <a:pt x="2264" y="2169"/>
                </a:lnTo>
                <a:lnTo>
                  <a:pt x="2264" y="2169"/>
                </a:lnTo>
                <a:lnTo>
                  <a:pt x="2263" y="2194"/>
                </a:lnTo>
                <a:lnTo>
                  <a:pt x="2262" y="2220"/>
                </a:lnTo>
                <a:lnTo>
                  <a:pt x="2260" y="2232"/>
                </a:lnTo>
                <a:lnTo>
                  <a:pt x="2257" y="2245"/>
                </a:lnTo>
                <a:lnTo>
                  <a:pt x="2253" y="2257"/>
                </a:lnTo>
                <a:lnTo>
                  <a:pt x="2249" y="2268"/>
                </a:lnTo>
                <a:lnTo>
                  <a:pt x="2249" y="2268"/>
                </a:lnTo>
                <a:lnTo>
                  <a:pt x="2245" y="2278"/>
                </a:lnTo>
                <a:lnTo>
                  <a:pt x="2238" y="2286"/>
                </a:lnTo>
                <a:lnTo>
                  <a:pt x="2223" y="2302"/>
                </a:lnTo>
                <a:lnTo>
                  <a:pt x="2194" y="2333"/>
                </a:lnTo>
                <a:lnTo>
                  <a:pt x="2194" y="2333"/>
                </a:lnTo>
                <a:lnTo>
                  <a:pt x="2182" y="2344"/>
                </a:lnTo>
                <a:lnTo>
                  <a:pt x="2171" y="2354"/>
                </a:lnTo>
                <a:lnTo>
                  <a:pt x="2158" y="2365"/>
                </a:lnTo>
                <a:lnTo>
                  <a:pt x="2147" y="2377"/>
                </a:lnTo>
                <a:lnTo>
                  <a:pt x="2147" y="2377"/>
                </a:lnTo>
                <a:lnTo>
                  <a:pt x="2139" y="2388"/>
                </a:lnTo>
                <a:lnTo>
                  <a:pt x="2136" y="2391"/>
                </a:lnTo>
                <a:lnTo>
                  <a:pt x="2136" y="2392"/>
                </a:lnTo>
                <a:lnTo>
                  <a:pt x="2139" y="2397"/>
                </a:lnTo>
                <a:lnTo>
                  <a:pt x="2141" y="2402"/>
                </a:lnTo>
                <a:lnTo>
                  <a:pt x="2146" y="2409"/>
                </a:lnTo>
                <a:lnTo>
                  <a:pt x="2146" y="2409"/>
                </a:lnTo>
                <a:lnTo>
                  <a:pt x="2164" y="2411"/>
                </a:lnTo>
                <a:lnTo>
                  <a:pt x="2182" y="2411"/>
                </a:lnTo>
                <a:lnTo>
                  <a:pt x="2219" y="2409"/>
                </a:lnTo>
                <a:lnTo>
                  <a:pt x="2256" y="2408"/>
                </a:lnTo>
                <a:lnTo>
                  <a:pt x="2274" y="2408"/>
                </a:lnTo>
                <a:lnTo>
                  <a:pt x="2293" y="2409"/>
                </a:lnTo>
                <a:lnTo>
                  <a:pt x="2293" y="2409"/>
                </a:lnTo>
                <a:lnTo>
                  <a:pt x="2298" y="2404"/>
                </a:lnTo>
                <a:lnTo>
                  <a:pt x="2303" y="2402"/>
                </a:lnTo>
                <a:lnTo>
                  <a:pt x="2307" y="2402"/>
                </a:lnTo>
                <a:lnTo>
                  <a:pt x="2313" y="2404"/>
                </a:lnTo>
                <a:lnTo>
                  <a:pt x="2317" y="2405"/>
                </a:lnTo>
                <a:lnTo>
                  <a:pt x="2321" y="2405"/>
                </a:lnTo>
                <a:lnTo>
                  <a:pt x="2327" y="2404"/>
                </a:lnTo>
                <a:lnTo>
                  <a:pt x="2331" y="2398"/>
                </a:lnTo>
                <a:lnTo>
                  <a:pt x="2331" y="2398"/>
                </a:lnTo>
                <a:lnTo>
                  <a:pt x="2339" y="2388"/>
                </a:lnTo>
                <a:lnTo>
                  <a:pt x="2348" y="2377"/>
                </a:lnTo>
                <a:lnTo>
                  <a:pt x="2356" y="2367"/>
                </a:lnTo>
                <a:lnTo>
                  <a:pt x="2365" y="2356"/>
                </a:lnTo>
                <a:lnTo>
                  <a:pt x="2365" y="2356"/>
                </a:lnTo>
                <a:lnTo>
                  <a:pt x="2368" y="2348"/>
                </a:lnTo>
                <a:lnTo>
                  <a:pt x="2371" y="2337"/>
                </a:lnTo>
                <a:lnTo>
                  <a:pt x="2375" y="2326"/>
                </a:lnTo>
                <a:lnTo>
                  <a:pt x="2376" y="2312"/>
                </a:lnTo>
                <a:lnTo>
                  <a:pt x="2378" y="2299"/>
                </a:lnTo>
                <a:lnTo>
                  <a:pt x="2379" y="2288"/>
                </a:lnTo>
                <a:lnTo>
                  <a:pt x="2376" y="2276"/>
                </a:lnTo>
                <a:lnTo>
                  <a:pt x="2375" y="2273"/>
                </a:lnTo>
                <a:lnTo>
                  <a:pt x="2373" y="2269"/>
                </a:lnTo>
                <a:lnTo>
                  <a:pt x="2373" y="2269"/>
                </a:lnTo>
                <a:lnTo>
                  <a:pt x="2366" y="2259"/>
                </a:lnTo>
                <a:lnTo>
                  <a:pt x="2359" y="2248"/>
                </a:lnTo>
                <a:lnTo>
                  <a:pt x="2354" y="2237"/>
                </a:lnTo>
                <a:lnTo>
                  <a:pt x="2349" y="2225"/>
                </a:lnTo>
                <a:lnTo>
                  <a:pt x="2347" y="2214"/>
                </a:lnTo>
                <a:lnTo>
                  <a:pt x="2345" y="2201"/>
                </a:lnTo>
                <a:lnTo>
                  <a:pt x="2344" y="2190"/>
                </a:lnTo>
                <a:lnTo>
                  <a:pt x="2344" y="2179"/>
                </a:lnTo>
                <a:lnTo>
                  <a:pt x="2344" y="2179"/>
                </a:lnTo>
                <a:lnTo>
                  <a:pt x="2344" y="2141"/>
                </a:lnTo>
                <a:lnTo>
                  <a:pt x="2342" y="2101"/>
                </a:lnTo>
                <a:lnTo>
                  <a:pt x="2337" y="2024"/>
                </a:lnTo>
                <a:lnTo>
                  <a:pt x="2334" y="1986"/>
                </a:lnTo>
                <a:lnTo>
                  <a:pt x="2331" y="1948"/>
                </a:lnTo>
                <a:lnTo>
                  <a:pt x="2330" y="1910"/>
                </a:lnTo>
                <a:lnTo>
                  <a:pt x="2331" y="1870"/>
                </a:lnTo>
                <a:lnTo>
                  <a:pt x="2331" y="1870"/>
                </a:lnTo>
                <a:lnTo>
                  <a:pt x="2334" y="1856"/>
                </a:lnTo>
                <a:lnTo>
                  <a:pt x="2337" y="1841"/>
                </a:lnTo>
                <a:lnTo>
                  <a:pt x="2339" y="1825"/>
                </a:lnTo>
                <a:lnTo>
                  <a:pt x="2342" y="1809"/>
                </a:lnTo>
                <a:lnTo>
                  <a:pt x="2342" y="1809"/>
                </a:lnTo>
                <a:lnTo>
                  <a:pt x="2342" y="1794"/>
                </a:lnTo>
                <a:lnTo>
                  <a:pt x="2342" y="1777"/>
                </a:lnTo>
                <a:lnTo>
                  <a:pt x="2342" y="1740"/>
                </a:lnTo>
                <a:lnTo>
                  <a:pt x="2342" y="1740"/>
                </a:lnTo>
                <a:lnTo>
                  <a:pt x="2315" y="1722"/>
                </a:lnTo>
                <a:lnTo>
                  <a:pt x="2301" y="1712"/>
                </a:lnTo>
                <a:lnTo>
                  <a:pt x="2289" y="1702"/>
                </a:lnTo>
                <a:lnTo>
                  <a:pt x="2289" y="1702"/>
                </a:lnTo>
                <a:lnTo>
                  <a:pt x="2267" y="1682"/>
                </a:lnTo>
                <a:lnTo>
                  <a:pt x="2250" y="1661"/>
                </a:lnTo>
                <a:lnTo>
                  <a:pt x="2235" y="1638"/>
                </a:lnTo>
                <a:lnTo>
                  <a:pt x="2229" y="1627"/>
                </a:lnTo>
                <a:lnTo>
                  <a:pt x="2223" y="1616"/>
                </a:lnTo>
                <a:lnTo>
                  <a:pt x="2219" y="1603"/>
                </a:lnTo>
                <a:lnTo>
                  <a:pt x="2215" y="1590"/>
                </a:lnTo>
                <a:lnTo>
                  <a:pt x="2212" y="1577"/>
                </a:lnTo>
                <a:lnTo>
                  <a:pt x="2211" y="1565"/>
                </a:lnTo>
                <a:lnTo>
                  <a:pt x="2209" y="1552"/>
                </a:lnTo>
                <a:lnTo>
                  <a:pt x="2209" y="1538"/>
                </a:lnTo>
                <a:lnTo>
                  <a:pt x="2211" y="1524"/>
                </a:lnTo>
                <a:lnTo>
                  <a:pt x="2212" y="1510"/>
                </a:lnTo>
                <a:lnTo>
                  <a:pt x="2212" y="1510"/>
                </a:lnTo>
                <a:lnTo>
                  <a:pt x="2215" y="1494"/>
                </a:lnTo>
                <a:lnTo>
                  <a:pt x="2219" y="1478"/>
                </a:lnTo>
                <a:lnTo>
                  <a:pt x="2229" y="1447"/>
                </a:lnTo>
                <a:lnTo>
                  <a:pt x="2242" y="1416"/>
                </a:lnTo>
                <a:lnTo>
                  <a:pt x="2255" y="1385"/>
                </a:lnTo>
                <a:lnTo>
                  <a:pt x="2255" y="1385"/>
                </a:lnTo>
                <a:lnTo>
                  <a:pt x="2270" y="1351"/>
                </a:lnTo>
                <a:lnTo>
                  <a:pt x="2284" y="1317"/>
                </a:lnTo>
                <a:lnTo>
                  <a:pt x="2290" y="1299"/>
                </a:lnTo>
                <a:lnTo>
                  <a:pt x="2294" y="1280"/>
                </a:lnTo>
                <a:lnTo>
                  <a:pt x="2298" y="1262"/>
                </a:lnTo>
                <a:lnTo>
                  <a:pt x="2300" y="1242"/>
                </a:lnTo>
                <a:lnTo>
                  <a:pt x="2300" y="1242"/>
                </a:lnTo>
                <a:lnTo>
                  <a:pt x="2324" y="1265"/>
                </a:lnTo>
                <a:lnTo>
                  <a:pt x="2335" y="1276"/>
                </a:lnTo>
                <a:lnTo>
                  <a:pt x="2345" y="1287"/>
                </a:lnTo>
                <a:lnTo>
                  <a:pt x="2354" y="1300"/>
                </a:lnTo>
                <a:lnTo>
                  <a:pt x="2361" y="1313"/>
                </a:lnTo>
                <a:lnTo>
                  <a:pt x="2362" y="1320"/>
                </a:lnTo>
                <a:lnTo>
                  <a:pt x="2365" y="1328"/>
                </a:lnTo>
                <a:lnTo>
                  <a:pt x="2365" y="1336"/>
                </a:lnTo>
                <a:lnTo>
                  <a:pt x="2365" y="1344"/>
                </a:lnTo>
                <a:lnTo>
                  <a:pt x="2365" y="1344"/>
                </a:lnTo>
                <a:lnTo>
                  <a:pt x="2390" y="1344"/>
                </a:lnTo>
                <a:lnTo>
                  <a:pt x="2390" y="1344"/>
                </a:lnTo>
                <a:lnTo>
                  <a:pt x="2399" y="1328"/>
                </a:lnTo>
                <a:lnTo>
                  <a:pt x="2406" y="1313"/>
                </a:lnTo>
                <a:lnTo>
                  <a:pt x="2412" y="1296"/>
                </a:lnTo>
                <a:lnTo>
                  <a:pt x="2416" y="1279"/>
                </a:lnTo>
                <a:lnTo>
                  <a:pt x="2419" y="1261"/>
                </a:lnTo>
                <a:lnTo>
                  <a:pt x="2419" y="1242"/>
                </a:lnTo>
                <a:lnTo>
                  <a:pt x="2419" y="1222"/>
                </a:lnTo>
                <a:lnTo>
                  <a:pt x="2417" y="1203"/>
                </a:lnTo>
                <a:lnTo>
                  <a:pt x="2417" y="1203"/>
                </a:lnTo>
                <a:lnTo>
                  <a:pt x="2385" y="1177"/>
                </a:lnTo>
                <a:lnTo>
                  <a:pt x="2385" y="1177"/>
                </a:lnTo>
                <a:lnTo>
                  <a:pt x="2385" y="1142"/>
                </a:lnTo>
                <a:lnTo>
                  <a:pt x="2385" y="1142"/>
                </a:lnTo>
                <a:lnTo>
                  <a:pt x="2376" y="1133"/>
                </a:lnTo>
                <a:lnTo>
                  <a:pt x="2366" y="1126"/>
                </a:lnTo>
                <a:lnTo>
                  <a:pt x="2347" y="1113"/>
                </a:lnTo>
                <a:lnTo>
                  <a:pt x="2325" y="1102"/>
                </a:lnTo>
                <a:lnTo>
                  <a:pt x="2303" y="1094"/>
                </a:lnTo>
                <a:lnTo>
                  <a:pt x="2303" y="1094"/>
                </a:lnTo>
                <a:lnTo>
                  <a:pt x="2281" y="1085"/>
                </a:lnTo>
                <a:lnTo>
                  <a:pt x="2266" y="1077"/>
                </a:lnTo>
                <a:lnTo>
                  <a:pt x="2252" y="1065"/>
                </a:lnTo>
                <a:lnTo>
                  <a:pt x="2235" y="1050"/>
                </a:lnTo>
                <a:lnTo>
                  <a:pt x="2235" y="1050"/>
                </a:lnTo>
                <a:lnTo>
                  <a:pt x="2223" y="1040"/>
                </a:lnTo>
                <a:lnTo>
                  <a:pt x="2212" y="1030"/>
                </a:lnTo>
                <a:lnTo>
                  <a:pt x="2188" y="1013"/>
                </a:lnTo>
                <a:lnTo>
                  <a:pt x="2161" y="999"/>
                </a:lnTo>
                <a:lnTo>
                  <a:pt x="2134" y="987"/>
                </a:lnTo>
                <a:lnTo>
                  <a:pt x="2106" y="978"/>
                </a:lnTo>
                <a:lnTo>
                  <a:pt x="2078" y="971"/>
                </a:lnTo>
                <a:lnTo>
                  <a:pt x="2048" y="965"/>
                </a:lnTo>
                <a:lnTo>
                  <a:pt x="2018" y="961"/>
                </a:lnTo>
                <a:lnTo>
                  <a:pt x="2018" y="961"/>
                </a:lnTo>
                <a:lnTo>
                  <a:pt x="1953" y="952"/>
                </a:lnTo>
                <a:lnTo>
                  <a:pt x="1888" y="948"/>
                </a:lnTo>
                <a:lnTo>
                  <a:pt x="1823" y="945"/>
                </a:lnTo>
                <a:lnTo>
                  <a:pt x="1758" y="944"/>
                </a:lnTo>
                <a:lnTo>
                  <a:pt x="1694" y="946"/>
                </a:lnTo>
                <a:lnTo>
                  <a:pt x="1629" y="951"/>
                </a:lnTo>
                <a:lnTo>
                  <a:pt x="1564" y="958"/>
                </a:lnTo>
                <a:lnTo>
                  <a:pt x="1499" y="968"/>
                </a:lnTo>
                <a:lnTo>
                  <a:pt x="1499" y="968"/>
                </a:lnTo>
                <a:lnTo>
                  <a:pt x="1417" y="982"/>
                </a:lnTo>
                <a:lnTo>
                  <a:pt x="1375" y="987"/>
                </a:lnTo>
                <a:lnTo>
                  <a:pt x="1332" y="993"/>
                </a:lnTo>
                <a:lnTo>
                  <a:pt x="1290" y="997"/>
                </a:lnTo>
                <a:lnTo>
                  <a:pt x="1249" y="999"/>
                </a:lnTo>
                <a:lnTo>
                  <a:pt x="1206" y="999"/>
                </a:lnTo>
                <a:lnTo>
                  <a:pt x="1164" y="996"/>
                </a:lnTo>
                <a:lnTo>
                  <a:pt x="1164" y="996"/>
                </a:lnTo>
                <a:lnTo>
                  <a:pt x="1134" y="993"/>
                </a:lnTo>
                <a:lnTo>
                  <a:pt x="1105" y="989"/>
                </a:lnTo>
                <a:lnTo>
                  <a:pt x="1045" y="980"/>
                </a:lnTo>
                <a:lnTo>
                  <a:pt x="1015" y="976"/>
                </a:lnTo>
                <a:lnTo>
                  <a:pt x="986" y="975"/>
                </a:lnTo>
                <a:lnTo>
                  <a:pt x="956" y="973"/>
                </a:lnTo>
                <a:lnTo>
                  <a:pt x="926" y="975"/>
                </a:lnTo>
                <a:lnTo>
                  <a:pt x="926" y="975"/>
                </a:lnTo>
                <a:lnTo>
                  <a:pt x="897" y="979"/>
                </a:lnTo>
                <a:lnTo>
                  <a:pt x="867" y="983"/>
                </a:lnTo>
                <a:lnTo>
                  <a:pt x="836" y="987"/>
                </a:lnTo>
                <a:lnTo>
                  <a:pt x="806" y="990"/>
                </a:lnTo>
                <a:lnTo>
                  <a:pt x="776" y="990"/>
                </a:lnTo>
                <a:lnTo>
                  <a:pt x="762" y="990"/>
                </a:lnTo>
                <a:lnTo>
                  <a:pt x="748" y="989"/>
                </a:lnTo>
                <a:lnTo>
                  <a:pt x="732" y="986"/>
                </a:lnTo>
                <a:lnTo>
                  <a:pt x="718" y="983"/>
                </a:lnTo>
                <a:lnTo>
                  <a:pt x="704" y="979"/>
                </a:lnTo>
                <a:lnTo>
                  <a:pt x="689" y="973"/>
                </a:lnTo>
                <a:lnTo>
                  <a:pt x="689" y="973"/>
                </a:lnTo>
                <a:lnTo>
                  <a:pt x="670" y="966"/>
                </a:lnTo>
                <a:lnTo>
                  <a:pt x="650" y="958"/>
                </a:lnTo>
                <a:lnTo>
                  <a:pt x="641" y="954"/>
                </a:lnTo>
                <a:lnTo>
                  <a:pt x="633" y="946"/>
                </a:lnTo>
                <a:lnTo>
                  <a:pt x="628" y="939"/>
                </a:lnTo>
                <a:lnTo>
                  <a:pt x="624" y="929"/>
                </a:lnTo>
                <a:lnTo>
                  <a:pt x="624" y="929"/>
                </a:lnTo>
                <a:lnTo>
                  <a:pt x="622" y="924"/>
                </a:lnTo>
                <a:lnTo>
                  <a:pt x="622" y="918"/>
                </a:lnTo>
                <a:lnTo>
                  <a:pt x="624" y="914"/>
                </a:lnTo>
                <a:lnTo>
                  <a:pt x="625" y="910"/>
                </a:lnTo>
                <a:lnTo>
                  <a:pt x="632" y="903"/>
                </a:lnTo>
                <a:lnTo>
                  <a:pt x="641" y="896"/>
                </a:lnTo>
                <a:lnTo>
                  <a:pt x="641" y="896"/>
                </a:lnTo>
                <a:lnTo>
                  <a:pt x="655" y="887"/>
                </a:lnTo>
                <a:lnTo>
                  <a:pt x="667" y="877"/>
                </a:lnTo>
                <a:lnTo>
                  <a:pt x="680" y="867"/>
                </a:lnTo>
                <a:lnTo>
                  <a:pt x="691" y="856"/>
                </a:lnTo>
                <a:lnTo>
                  <a:pt x="713" y="832"/>
                </a:lnTo>
                <a:lnTo>
                  <a:pt x="732" y="806"/>
                </a:lnTo>
                <a:lnTo>
                  <a:pt x="732" y="806"/>
                </a:lnTo>
                <a:lnTo>
                  <a:pt x="732" y="805"/>
                </a:lnTo>
                <a:lnTo>
                  <a:pt x="731" y="801"/>
                </a:lnTo>
                <a:lnTo>
                  <a:pt x="731" y="801"/>
                </a:lnTo>
                <a:lnTo>
                  <a:pt x="707" y="797"/>
                </a:lnTo>
                <a:lnTo>
                  <a:pt x="684" y="797"/>
                </a:lnTo>
                <a:lnTo>
                  <a:pt x="662" y="797"/>
                </a:lnTo>
                <a:lnTo>
                  <a:pt x="639" y="799"/>
                </a:lnTo>
                <a:lnTo>
                  <a:pt x="617" y="805"/>
                </a:lnTo>
                <a:lnTo>
                  <a:pt x="594" y="811"/>
                </a:lnTo>
                <a:lnTo>
                  <a:pt x="571" y="819"/>
                </a:lnTo>
                <a:lnTo>
                  <a:pt x="550" y="829"/>
                </a:lnTo>
                <a:lnTo>
                  <a:pt x="550" y="829"/>
                </a:lnTo>
                <a:lnTo>
                  <a:pt x="536" y="836"/>
                </a:lnTo>
                <a:lnTo>
                  <a:pt x="529" y="839"/>
                </a:lnTo>
                <a:lnTo>
                  <a:pt x="520" y="842"/>
                </a:lnTo>
                <a:lnTo>
                  <a:pt x="512" y="843"/>
                </a:lnTo>
                <a:lnTo>
                  <a:pt x="505" y="842"/>
                </a:lnTo>
                <a:lnTo>
                  <a:pt x="495" y="839"/>
                </a:lnTo>
                <a:lnTo>
                  <a:pt x="486" y="833"/>
                </a:lnTo>
                <a:lnTo>
                  <a:pt x="486" y="833"/>
                </a:lnTo>
                <a:lnTo>
                  <a:pt x="482" y="830"/>
                </a:lnTo>
                <a:lnTo>
                  <a:pt x="476" y="829"/>
                </a:lnTo>
                <a:lnTo>
                  <a:pt x="465" y="828"/>
                </a:lnTo>
                <a:lnTo>
                  <a:pt x="451" y="829"/>
                </a:lnTo>
                <a:lnTo>
                  <a:pt x="438" y="829"/>
                </a:lnTo>
                <a:lnTo>
                  <a:pt x="438" y="829"/>
                </a:lnTo>
                <a:lnTo>
                  <a:pt x="441" y="821"/>
                </a:lnTo>
                <a:lnTo>
                  <a:pt x="445" y="813"/>
                </a:lnTo>
                <a:lnTo>
                  <a:pt x="451" y="808"/>
                </a:lnTo>
                <a:lnTo>
                  <a:pt x="457" y="804"/>
                </a:lnTo>
                <a:lnTo>
                  <a:pt x="469" y="795"/>
                </a:lnTo>
                <a:lnTo>
                  <a:pt x="484" y="789"/>
                </a:lnTo>
                <a:lnTo>
                  <a:pt x="484" y="789"/>
                </a:lnTo>
                <a:lnTo>
                  <a:pt x="513" y="775"/>
                </a:lnTo>
                <a:lnTo>
                  <a:pt x="542" y="758"/>
                </a:lnTo>
                <a:lnTo>
                  <a:pt x="568" y="740"/>
                </a:lnTo>
                <a:lnTo>
                  <a:pt x="594" y="720"/>
                </a:lnTo>
                <a:lnTo>
                  <a:pt x="618" y="699"/>
                </a:lnTo>
                <a:lnTo>
                  <a:pt x="641" y="675"/>
                </a:lnTo>
                <a:lnTo>
                  <a:pt x="662" y="651"/>
                </a:lnTo>
                <a:lnTo>
                  <a:pt x="683" y="624"/>
                </a:lnTo>
                <a:lnTo>
                  <a:pt x="683" y="624"/>
                </a:lnTo>
                <a:lnTo>
                  <a:pt x="731" y="564"/>
                </a:lnTo>
                <a:lnTo>
                  <a:pt x="779" y="505"/>
                </a:lnTo>
                <a:lnTo>
                  <a:pt x="779" y="505"/>
                </a:lnTo>
                <a:lnTo>
                  <a:pt x="789" y="494"/>
                </a:lnTo>
                <a:lnTo>
                  <a:pt x="800" y="484"/>
                </a:lnTo>
                <a:lnTo>
                  <a:pt x="813" y="474"/>
                </a:lnTo>
                <a:lnTo>
                  <a:pt x="827" y="464"/>
                </a:lnTo>
                <a:lnTo>
                  <a:pt x="827" y="464"/>
                </a:lnTo>
                <a:lnTo>
                  <a:pt x="836" y="458"/>
                </a:lnTo>
                <a:lnTo>
                  <a:pt x="846" y="451"/>
                </a:lnTo>
                <a:lnTo>
                  <a:pt x="853" y="443"/>
                </a:lnTo>
                <a:lnTo>
                  <a:pt x="860" y="434"/>
                </a:lnTo>
                <a:lnTo>
                  <a:pt x="860" y="434"/>
                </a:lnTo>
                <a:lnTo>
                  <a:pt x="871" y="417"/>
                </a:lnTo>
                <a:lnTo>
                  <a:pt x="877" y="407"/>
                </a:lnTo>
                <a:lnTo>
                  <a:pt x="880" y="399"/>
                </a:lnTo>
                <a:lnTo>
                  <a:pt x="880" y="399"/>
                </a:lnTo>
                <a:lnTo>
                  <a:pt x="880" y="393"/>
                </a:lnTo>
                <a:lnTo>
                  <a:pt x="877" y="390"/>
                </a:lnTo>
                <a:lnTo>
                  <a:pt x="874" y="388"/>
                </a:lnTo>
                <a:lnTo>
                  <a:pt x="871" y="386"/>
                </a:lnTo>
                <a:lnTo>
                  <a:pt x="867" y="386"/>
                </a:lnTo>
                <a:lnTo>
                  <a:pt x="863" y="388"/>
                </a:lnTo>
                <a:lnTo>
                  <a:pt x="856" y="390"/>
                </a:lnTo>
                <a:lnTo>
                  <a:pt x="856" y="390"/>
                </a:lnTo>
                <a:lnTo>
                  <a:pt x="850" y="396"/>
                </a:lnTo>
                <a:lnTo>
                  <a:pt x="844" y="402"/>
                </a:lnTo>
                <a:lnTo>
                  <a:pt x="837" y="407"/>
                </a:lnTo>
                <a:lnTo>
                  <a:pt x="834" y="409"/>
                </a:lnTo>
                <a:lnTo>
                  <a:pt x="830" y="409"/>
                </a:lnTo>
                <a:lnTo>
                  <a:pt x="830" y="409"/>
                </a:lnTo>
                <a:lnTo>
                  <a:pt x="827" y="407"/>
                </a:lnTo>
                <a:lnTo>
                  <a:pt x="824" y="405"/>
                </a:lnTo>
                <a:lnTo>
                  <a:pt x="822" y="396"/>
                </a:lnTo>
                <a:lnTo>
                  <a:pt x="820" y="378"/>
                </a:lnTo>
                <a:lnTo>
                  <a:pt x="820" y="378"/>
                </a:lnTo>
                <a:lnTo>
                  <a:pt x="816" y="351"/>
                </a:lnTo>
                <a:lnTo>
                  <a:pt x="813" y="337"/>
                </a:lnTo>
                <a:lnTo>
                  <a:pt x="809" y="323"/>
                </a:lnTo>
                <a:lnTo>
                  <a:pt x="809" y="323"/>
                </a:lnTo>
                <a:lnTo>
                  <a:pt x="799" y="296"/>
                </a:lnTo>
                <a:lnTo>
                  <a:pt x="786" y="270"/>
                </a:lnTo>
                <a:lnTo>
                  <a:pt x="786" y="270"/>
                </a:lnTo>
                <a:lnTo>
                  <a:pt x="771" y="245"/>
                </a:lnTo>
                <a:lnTo>
                  <a:pt x="771" y="245"/>
                </a:lnTo>
                <a:lnTo>
                  <a:pt x="762" y="235"/>
                </a:lnTo>
                <a:lnTo>
                  <a:pt x="757" y="228"/>
                </a:lnTo>
                <a:lnTo>
                  <a:pt x="755" y="224"/>
                </a:lnTo>
                <a:lnTo>
                  <a:pt x="755" y="224"/>
                </a:lnTo>
                <a:lnTo>
                  <a:pt x="754" y="212"/>
                </a:lnTo>
                <a:lnTo>
                  <a:pt x="755" y="199"/>
                </a:lnTo>
                <a:lnTo>
                  <a:pt x="757" y="188"/>
                </a:lnTo>
                <a:lnTo>
                  <a:pt x="758" y="178"/>
                </a:lnTo>
                <a:lnTo>
                  <a:pt x="765" y="156"/>
                </a:lnTo>
                <a:lnTo>
                  <a:pt x="774" y="134"/>
                </a:lnTo>
                <a:lnTo>
                  <a:pt x="774" y="134"/>
                </a:lnTo>
                <a:lnTo>
                  <a:pt x="782" y="116"/>
                </a:lnTo>
                <a:lnTo>
                  <a:pt x="789" y="99"/>
                </a:lnTo>
                <a:lnTo>
                  <a:pt x="795" y="82"/>
                </a:lnTo>
                <a:lnTo>
                  <a:pt x="799" y="64"/>
                </a:lnTo>
                <a:lnTo>
                  <a:pt x="799" y="64"/>
                </a:lnTo>
                <a:lnTo>
                  <a:pt x="799" y="57"/>
                </a:lnTo>
                <a:lnTo>
                  <a:pt x="799" y="51"/>
                </a:lnTo>
                <a:lnTo>
                  <a:pt x="798" y="48"/>
                </a:lnTo>
                <a:lnTo>
                  <a:pt x="795" y="47"/>
                </a:lnTo>
                <a:lnTo>
                  <a:pt x="790" y="47"/>
                </a:lnTo>
                <a:lnTo>
                  <a:pt x="786" y="47"/>
                </a:lnTo>
                <a:lnTo>
                  <a:pt x="786" y="47"/>
                </a:lnTo>
                <a:lnTo>
                  <a:pt x="783" y="48"/>
                </a:lnTo>
                <a:lnTo>
                  <a:pt x="779" y="50"/>
                </a:lnTo>
                <a:lnTo>
                  <a:pt x="774" y="55"/>
                </a:lnTo>
                <a:lnTo>
                  <a:pt x="765" y="68"/>
                </a:lnTo>
                <a:lnTo>
                  <a:pt x="765" y="68"/>
                </a:lnTo>
                <a:lnTo>
                  <a:pt x="742" y="96"/>
                </a:lnTo>
                <a:lnTo>
                  <a:pt x="728" y="115"/>
                </a:lnTo>
                <a:lnTo>
                  <a:pt x="723" y="123"/>
                </a:lnTo>
                <a:lnTo>
                  <a:pt x="723" y="123"/>
                </a:lnTo>
                <a:lnTo>
                  <a:pt x="697" y="100"/>
                </a:lnTo>
                <a:lnTo>
                  <a:pt x="697" y="100"/>
                </a:lnTo>
                <a:lnTo>
                  <a:pt x="707" y="35"/>
                </a:lnTo>
                <a:lnTo>
                  <a:pt x="707" y="35"/>
                </a:lnTo>
                <a:lnTo>
                  <a:pt x="706" y="31"/>
                </a:lnTo>
                <a:lnTo>
                  <a:pt x="704" y="24"/>
                </a:lnTo>
                <a:lnTo>
                  <a:pt x="700" y="18"/>
                </a:lnTo>
                <a:lnTo>
                  <a:pt x="696" y="11"/>
                </a:lnTo>
                <a:lnTo>
                  <a:pt x="690" y="6"/>
                </a:lnTo>
                <a:lnTo>
                  <a:pt x="684" y="1"/>
                </a:lnTo>
                <a:lnTo>
                  <a:pt x="680" y="0"/>
                </a:lnTo>
                <a:lnTo>
                  <a:pt x="677" y="1"/>
                </a:lnTo>
                <a:lnTo>
                  <a:pt x="676" y="3"/>
                </a:lnTo>
                <a:lnTo>
                  <a:pt x="676" y="3"/>
                </a:lnTo>
                <a:lnTo>
                  <a:pt x="673" y="7"/>
                </a:lnTo>
                <a:lnTo>
                  <a:pt x="673" y="14"/>
                </a:lnTo>
                <a:lnTo>
                  <a:pt x="673" y="27"/>
                </a:lnTo>
                <a:lnTo>
                  <a:pt x="673" y="27"/>
                </a:lnTo>
                <a:lnTo>
                  <a:pt x="672" y="35"/>
                </a:lnTo>
                <a:lnTo>
                  <a:pt x="670" y="42"/>
                </a:lnTo>
                <a:lnTo>
                  <a:pt x="666" y="51"/>
                </a:lnTo>
                <a:lnTo>
                  <a:pt x="662" y="58"/>
                </a:lnTo>
                <a:lnTo>
                  <a:pt x="652" y="72"/>
                </a:lnTo>
                <a:lnTo>
                  <a:pt x="639" y="85"/>
                </a:lnTo>
                <a:lnTo>
                  <a:pt x="639" y="85"/>
                </a:lnTo>
                <a:lnTo>
                  <a:pt x="636" y="85"/>
                </a:lnTo>
                <a:lnTo>
                  <a:pt x="633" y="86"/>
                </a:lnTo>
                <a:lnTo>
                  <a:pt x="624" y="86"/>
                </a:lnTo>
                <a:lnTo>
                  <a:pt x="607" y="83"/>
                </a:lnTo>
                <a:lnTo>
                  <a:pt x="607" y="83"/>
                </a:lnTo>
                <a:lnTo>
                  <a:pt x="590" y="81"/>
                </a:lnTo>
                <a:lnTo>
                  <a:pt x="571" y="75"/>
                </a:lnTo>
                <a:lnTo>
                  <a:pt x="571" y="75"/>
                </a:lnTo>
                <a:lnTo>
                  <a:pt x="551" y="69"/>
                </a:lnTo>
                <a:lnTo>
                  <a:pt x="542" y="68"/>
                </a:lnTo>
                <a:lnTo>
                  <a:pt x="532" y="68"/>
                </a:lnTo>
                <a:lnTo>
                  <a:pt x="532" y="68"/>
                </a:lnTo>
                <a:lnTo>
                  <a:pt x="525" y="68"/>
                </a:lnTo>
                <a:lnTo>
                  <a:pt x="515" y="71"/>
                </a:lnTo>
                <a:lnTo>
                  <a:pt x="509" y="72"/>
                </a:lnTo>
                <a:lnTo>
                  <a:pt x="506" y="75"/>
                </a:lnTo>
                <a:lnTo>
                  <a:pt x="503" y="78"/>
                </a:lnTo>
                <a:lnTo>
                  <a:pt x="502" y="82"/>
                </a:lnTo>
                <a:lnTo>
                  <a:pt x="502" y="82"/>
                </a:lnTo>
                <a:lnTo>
                  <a:pt x="503" y="86"/>
                </a:lnTo>
                <a:lnTo>
                  <a:pt x="506" y="89"/>
                </a:lnTo>
                <a:lnTo>
                  <a:pt x="513" y="93"/>
                </a:lnTo>
                <a:lnTo>
                  <a:pt x="520" y="96"/>
                </a:lnTo>
                <a:lnTo>
                  <a:pt x="536" y="103"/>
                </a:lnTo>
                <a:lnTo>
                  <a:pt x="547" y="108"/>
                </a:lnTo>
                <a:lnTo>
                  <a:pt x="547" y="108"/>
                </a:lnTo>
                <a:lnTo>
                  <a:pt x="580" y="127"/>
                </a:lnTo>
                <a:lnTo>
                  <a:pt x="595" y="137"/>
                </a:lnTo>
                <a:lnTo>
                  <a:pt x="611" y="150"/>
                </a:lnTo>
                <a:lnTo>
                  <a:pt x="625" y="163"/>
                </a:lnTo>
                <a:lnTo>
                  <a:pt x="638" y="177"/>
                </a:lnTo>
                <a:lnTo>
                  <a:pt x="648" y="192"/>
                </a:lnTo>
                <a:lnTo>
                  <a:pt x="656" y="211"/>
                </a:lnTo>
                <a:lnTo>
                  <a:pt x="656" y="211"/>
                </a:lnTo>
                <a:lnTo>
                  <a:pt x="662" y="221"/>
                </a:lnTo>
                <a:lnTo>
                  <a:pt x="667" y="231"/>
                </a:lnTo>
                <a:lnTo>
                  <a:pt x="682" y="249"/>
                </a:lnTo>
                <a:lnTo>
                  <a:pt x="682" y="249"/>
                </a:lnTo>
                <a:lnTo>
                  <a:pt x="693" y="266"/>
                </a:lnTo>
                <a:lnTo>
                  <a:pt x="701" y="283"/>
                </a:lnTo>
                <a:lnTo>
                  <a:pt x="708" y="300"/>
                </a:lnTo>
                <a:lnTo>
                  <a:pt x="714" y="318"/>
                </a:lnTo>
                <a:lnTo>
                  <a:pt x="720" y="337"/>
                </a:lnTo>
                <a:lnTo>
                  <a:pt x="724" y="355"/>
                </a:lnTo>
                <a:lnTo>
                  <a:pt x="731" y="393"/>
                </a:lnTo>
                <a:lnTo>
                  <a:pt x="731" y="393"/>
                </a:lnTo>
                <a:lnTo>
                  <a:pt x="732" y="405"/>
                </a:lnTo>
                <a:lnTo>
                  <a:pt x="731" y="416"/>
                </a:lnTo>
                <a:lnTo>
                  <a:pt x="730" y="427"/>
                </a:lnTo>
                <a:lnTo>
                  <a:pt x="727" y="439"/>
                </a:lnTo>
                <a:lnTo>
                  <a:pt x="718" y="460"/>
                </a:lnTo>
                <a:lnTo>
                  <a:pt x="710" y="481"/>
                </a:lnTo>
                <a:lnTo>
                  <a:pt x="710" y="481"/>
                </a:lnTo>
                <a:lnTo>
                  <a:pt x="701" y="498"/>
                </a:lnTo>
                <a:lnTo>
                  <a:pt x="691" y="514"/>
                </a:lnTo>
                <a:lnTo>
                  <a:pt x="672" y="545"/>
                </a:lnTo>
                <a:lnTo>
                  <a:pt x="672" y="545"/>
                </a:lnTo>
                <a:lnTo>
                  <a:pt x="663" y="525"/>
                </a:lnTo>
                <a:lnTo>
                  <a:pt x="655" y="504"/>
                </a:lnTo>
                <a:lnTo>
                  <a:pt x="646" y="484"/>
                </a:lnTo>
                <a:lnTo>
                  <a:pt x="643" y="474"/>
                </a:lnTo>
                <a:lnTo>
                  <a:pt x="642" y="464"/>
                </a:lnTo>
                <a:lnTo>
                  <a:pt x="642" y="464"/>
                </a:lnTo>
                <a:lnTo>
                  <a:pt x="642" y="454"/>
                </a:lnTo>
                <a:lnTo>
                  <a:pt x="642" y="444"/>
                </a:lnTo>
                <a:lnTo>
                  <a:pt x="643" y="434"/>
                </a:lnTo>
                <a:lnTo>
                  <a:pt x="646" y="424"/>
                </a:lnTo>
                <a:lnTo>
                  <a:pt x="649" y="416"/>
                </a:lnTo>
                <a:lnTo>
                  <a:pt x="653" y="406"/>
                </a:lnTo>
                <a:lnTo>
                  <a:pt x="663" y="390"/>
                </a:lnTo>
                <a:lnTo>
                  <a:pt x="663" y="390"/>
                </a:lnTo>
                <a:lnTo>
                  <a:pt x="670" y="381"/>
                </a:lnTo>
                <a:lnTo>
                  <a:pt x="674" y="372"/>
                </a:lnTo>
                <a:lnTo>
                  <a:pt x="677" y="362"/>
                </a:lnTo>
                <a:lnTo>
                  <a:pt x="680" y="352"/>
                </a:lnTo>
                <a:lnTo>
                  <a:pt x="683" y="332"/>
                </a:lnTo>
                <a:lnTo>
                  <a:pt x="687" y="313"/>
                </a:lnTo>
                <a:lnTo>
                  <a:pt x="687" y="313"/>
                </a:lnTo>
                <a:lnTo>
                  <a:pt x="689" y="307"/>
                </a:lnTo>
                <a:lnTo>
                  <a:pt x="689" y="301"/>
                </a:lnTo>
                <a:lnTo>
                  <a:pt x="687" y="297"/>
                </a:lnTo>
                <a:lnTo>
                  <a:pt x="684" y="293"/>
                </a:lnTo>
                <a:lnTo>
                  <a:pt x="680" y="289"/>
                </a:lnTo>
                <a:lnTo>
                  <a:pt x="674" y="286"/>
                </a:lnTo>
                <a:lnTo>
                  <a:pt x="669" y="283"/>
                </a:lnTo>
                <a:lnTo>
                  <a:pt x="662" y="282"/>
                </a:lnTo>
                <a:lnTo>
                  <a:pt x="662" y="282"/>
                </a:lnTo>
                <a:lnTo>
                  <a:pt x="659" y="282"/>
                </a:lnTo>
                <a:lnTo>
                  <a:pt x="656" y="284"/>
                </a:lnTo>
                <a:lnTo>
                  <a:pt x="650" y="293"/>
                </a:lnTo>
                <a:lnTo>
                  <a:pt x="643" y="308"/>
                </a:lnTo>
                <a:lnTo>
                  <a:pt x="643" y="308"/>
                </a:lnTo>
                <a:lnTo>
                  <a:pt x="636" y="334"/>
                </a:lnTo>
                <a:lnTo>
                  <a:pt x="628" y="359"/>
                </a:lnTo>
                <a:lnTo>
                  <a:pt x="628" y="359"/>
                </a:lnTo>
                <a:lnTo>
                  <a:pt x="621" y="382"/>
                </a:lnTo>
                <a:lnTo>
                  <a:pt x="617" y="392"/>
                </a:lnTo>
                <a:lnTo>
                  <a:pt x="611" y="402"/>
                </a:lnTo>
                <a:lnTo>
                  <a:pt x="611" y="402"/>
                </a:lnTo>
                <a:lnTo>
                  <a:pt x="608" y="399"/>
                </a:lnTo>
                <a:lnTo>
                  <a:pt x="608" y="396"/>
                </a:lnTo>
                <a:lnTo>
                  <a:pt x="607" y="390"/>
                </a:lnTo>
                <a:lnTo>
                  <a:pt x="607" y="390"/>
                </a:lnTo>
                <a:lnTo>
                  <a:pt x="601" y="381"/>
                </a:lnTo>
                <a:lnTo>
                  <a:pt x="597" y="371"/>
                </a:lnTo>
                <a:lnTo>
                  <a:pt x="597" y="371"/>
                </a:lnTo>
                <a:lnTo>
                  <a:pt x="594" y="361"/>
                </a:lnTo>
                <a:lnTo>
                  <a:pt x="592" y="351"/>
                </a:lnTo>
                <a:lnTo>
                  <a:pt x="591" y="331"/>
                </a:lnTo>
                <a:lnTo>
                  <a:pt x="591" y="331"/>
                </a:lnTo>
                <a:lnTo>
                  <a:pt x="588" y="310"/>
                </a:lnTo>
                <a:lnTo>
                  <a:pt x="588" y="289"/>
                </a:lnTo>
                <a:lnTo>
                  <a:pt x="591" y="245"/>
                </a:lnTo>
                <a:lnTo>
                  <a:pt x="591" y="245"/>
                </a:lnTo>
                <a:lnTo>
                  <a:pt x="594" y="231"/>
                </a:lnTo>
                <a:lnTo>
                  <a:pt x="597" y="216"/>
                </a:lnTo>
                <a:lnTo>
                  <a:pt x="598" y="201"/>
                </a:lnTo>
                <a:lnTo>
                  <a:pt x="598" y="194"/>
                </a:lnTo>
                <a:lnTo>
                  <a:pt x="597" y="187"/>
                </a:lnTo>
                <a:lnTo>
                  <a:pt x="597" y="187"/>
                </a:lnTo>
                <a:lnTo>
                  <a:pt x="594" y="181"/>
                </a:lnTo>
                <a:lnTo>
                  <a:pt x="590" y="178"/>
                </a:lnTo>
                <a:lnTo>
                  <a:pt x="584" y="177"/>
                </a:lnTo>
                <a:lnTo>
                  <a:pt x="580" y="178"/>
                </a:lnTo>
                <a:lnTo>
                  <a:pt x="574" y="181"/>
                </a:lnTo>
                <a:lnTo>
                  <a:pt x="570" y="184"/>
                </a:lnTo>
                <a:lnTo>
                  <a:pt x="566" y="188"/>
                </a:lnTo>
                <a:lnTo>
                  <a:pt x="563" y="194"/>
                </a:lnTo>
                <a:lnTo>
                  <a:pt x="563" y="194"/>
                </a:lnTo>
                <a:lnTo>
                  <a:pt x="554" y="212"/>
                </a:lnTo>
                <a:lnTo>
                  <a:pt x="546" y="232"/>
                </a:lnTo>
                <a:lnTo>
                  <a:pt x="546" y="232"/>
                </a:lnTo>
                <a:lnTo>
                  <a:pt x="542" y="249"/>
                </a:lnTo>
                <a:lnTo>
                  <a:pt x="537" y="267"/>
                </a:lnTo>
                <a:lnTo>
                  <a:pt x="534" y="286"/>
                </a:lnTo>
                <a:lnTo>
                  <a:pt x="534" y="304"/>
                </a:lnTo>
                <a:lnTo>
                  <a:pt x="534" y="304"/>
                </a:lnTo>
                <a:lnTo>
                  <a:pt x="533" y="318"/>
                </a:lnTo>
                <a:lnTo>
                  <a:pt x="532" y="324"/>
                </a:lnTo>
                <a:lnTo>
                  <a:pt x="529" y="328"/>
                </a:lnTo>
                <a:lnTo>
                  <a:pt x="526" y="331"/>
                </a:lnTo>
                <a:lnTo>
                  <a:pt x="520" y="334"/>
                </a:lnTo>
                <a:lnTo>
                  <a:pt x="515" y="335"/>
                </a:lnTo>
                <a:lnTo>
                  <a:pt x="506" y="337"/>
                </a:lnTo>
                <a:lnTo>
                  <a:pt x="506" y="337"/>
                </a:lnTo>
                <a:lnTo>
                  <a:pt x="496" y="337"/>
                </a:lnTo>
                <a:lnTo>
                  <a:pt x="489" y="335"/>
                </a:lnTo>
                <a:lnTo>
                  <a:pt x="482" y="332"/>
                </a:lnTo>
                <a:lnTo>
                  <a:pt x="476" y="328"/>
                </a:lnTo>
                <a:lnTo>
                  <a:pt x="467" y="317"/>
                </a:lnTo>
                <a:lnTo>
                  <a:pt x="455" y="303"/>
                </a:lnTo>
                <a:lnTo>
                  <a:pt x="455" y="303"/>
                </a:lnTo>
                <a:lnTo>
                  <a:pt x="413" y="253"/>
                </a:lnTo>
                <a:lnTo>
                  <a:pt x="413" y="253"/>
                </a:lnTo>
                <a:lnTo>
                  <a:pt x="407" y="249"/>
                </a:lnTo>
                <a:lnTo>
                  <a:pt x="401" y="245"/>
                </a:lnTo>
                <a:lnTo>
                  <a:pt x="394" y="243"/>
                </a:lnTo>
                <a:lnTo>
                  <a:pt x="387" y="245"/>
                </a:lnTo>
                <a:lnTo>
                  <a:pt x="382" y="248"/>
                </a:lnTo>
                <a:lnTo>
                  <a:pt x="377" y="252"/>
                </a:lnTo>
                <a:lnTo>
                  <a:pt x="376" y="257"/>
                </a:lnTo>
                <a:lnTo>
                  <a:pt x="376" y="266"/>
                </a:lnTo>
                <a:lnTo>
                  <a:pt x="376" y="266"/>
                </a:lnTo>
                <a:lnTo>
                  <a:pt x="380" y="277"/>
                </a:lnTo>
                <a:lnTo>
                  <a:pt x="386" y="287"/>
                </a:lnTo>
                <a:lnTo>
                  <a:pt x="393" y="299"/>
                </a:lnTo>
                <a:lnTo>
                  <a:pt x="400" y="308"/>
                </a:lnTo>
                <a:lnTo>
                  <a:pt x="417" y="328"/>
                </a:lnTo>
                <a:lnTo>
                  <a:pt x="431" y="348"/>
                </a:lnTo>
                <a:lnTo>
                  <a:pt x="431" y="348"/>
                </a:lnTo>
                <a:lnTo>
                  <a:pt x="441" y="361"/>
                </a:lnTo>
                <a:lnTo>
                  <a:pt x="452" y="371"/>
                </a:lnTo>
                <a:lnTo>
                  <a:pt x="464" y="379"/>
                </a:lnTo>
                <a:lnTo>
                  <a:pt x="478" y="386"/>
                </a:lnTo>
                <a:lnTo>
                  <a:pt x="505" y="399"/>
                </a:lnTo>
                <a:lnTo>
                  <a:pt x="530" y="412"/>
                </a:lnTo>
                <a:lnTo>
                  <a:pt x="530" y="412"/>
                </a:lnTo>
                <a:lnTo>
                  <a:pt x="544" y="420"/>
                </a:lnTo>
                <a:lnTo>
                  <a:pt x="554" y="430"/>
                </a:lnTo>
                <a:lnTo>
                  <a:pt x="564" y="441"/>
                </a:lnTo>
                <a:lnTo>
                  <a:pt x="573" y="456"/>
                </a:lnTo>
                <a:lnTo>
                  <a:pt x="573" y="456"/>
                </a:lnTo>
                <a:lnTo>
                  <a:pt x="568" y="456"/>
                </a:lnTo>
                <a:lnTo>
                  <a:pt x="559" y="454"/>
                </a:lnTo>
                <a:lnTo>
                  <a:pt x="543" y="453"/>
                </a:lnTo>
                <a:lnTo>
                  <a:pt x="543" y="453"/>
                </a:lnTo>
                <a:lnTo>
                  <a:pt x="512" y="446"/>
                </a:lnTo>
                <a:lnTo>
                  <a:pt x="512" y="446"/>
                </a:lnTo>
                <a:lnTo>
                  <a:pt x="481" y="439"/>
                </a:lnTo>
                <a:lnTo>
                  <a:pt x="465" y="436"/>
                </a:lnTo>
                <a:lnTo>
                  <a:pt x="450" y="434"/>
                </a:lnTo>
                <a:lnTo>
                  <a:pt x="450" y="434"/>
                </a:lnTo>
                <a:lnTo>
                  <a:pt x="438" y="436"/>
                </a:lnTo>
                <a:lnTo>
                  <a:pt x="428" y="440"/>
                </a:lnTo>
                <a:lnTo>
                  <a:pt x="424" y="441"/>
                </a:lnTo>
                <a:lnTo>
                  <a:pt x="420" y="446"/>
                </a:lnTo>
                <a:lnTo>
                  <a:pt x="416" y="450"/>
                </a:lnTo>
                <a:lnTo>
                  <a:pt x="414" y="454"/>
                </a:lnTo>
                <a:lnTo>
                  <a:pt x="414" y="454"/>
                </a:lnTo>
                <a:lnTo>
                  <a:pt x="413" y="460"/>
                </a:lnTo>
                <a:lnTo>
                  <a:pt x="414" y="465"/>
                </a:lnTo>
                <a:lnTo>
                  <a:pt x="417" y="471"/>
                </a:lnTo>
                <a:lnTo>
                  <a:pt x="421" y="474"/>
                </a:lnTo>
                <a:lnTo>
                  <a:pt x="427" y="477"/>
                </a:lnTo>
                <a:lnTo>
                  <a:pt x="433" y="480"/>
                </a:lnTo>
                <a:lnTo>
                  <a:pt x="444" y="481"/>
                </a:lnTo>
                <a:lnTo>
                  <a:pt x="444" y="481"/>
                </a:lnTo>
                <a:lnTo>
                  <a:pt x="461" y="482"/>
                </a:lnTo>
                <a:lnTo>
                  <a:pt x="475" y="485"/>
                </a:lnTo>
                <a:lnTo>
                  <a:pt x="491" y="490"/>
                </a:lnTo>
                <a:lnTo>
                  <a:pt x="505" y="495"/>
                </a:lnTo>
                <a:lnTo>
                  <a:pt x="533" y="509"/>
                </a:lnTo>
                <a:lnTo>
                  <a:pt x="561" y="525"/>
                </a:lnTo>
                <a:lnTo>
                  <a:pt x="561" y="525"/>
                </a:lnTo>
                <a:lnTo>
                  <a:pt x="573" y="532"/>
                </a:lnTo>
                <a:lnTo>
                  <a:pt x="584" y="540"/>
                </a:lnTo>
                <a:lnTo>
                  <a:pt x="592" y="550"/>
                </a:lnTo>
                <a:lnTo>
                  <a:pt x="601" y="562"/>
                </a:lnTo>
                <a:lnTo>
                  <a:pt x="607" y="574"/>
                </a:lnTo>
                <a:lnTo>
                  <a:pt x="611" y="589"/>
                </a:lnTo>
                <a:lnTo>
                  <a:pt x="612" y="604"/>
                </a:lnTo>
                <a:lnTo>
                  <a:pt x="609" y="622"/>
                </a:lnTo>
                <a:lnTo>
                  <a:pt x="609" y="622"/>
                </a:lnTo>
                <a:lnTo>
                  <a:pt x="553" y="664"/>
                </a:lnTo>
                <a:lnTo>
                  <a:pt x="553" y="664"/>
                </a:lnTo>
                <a:lnTo>
                  <a:pt x="532" y="680"/>
                </a:lnTo>
                <a:lnTo>
                  <a:pt x="510" y="699"/>
                </a:lnTo>
                <a:lnTo>
                  <a:pt x="510" y="699"/>
                </a:lnTo>
                <a:lnTo>
                  <a:pt x="503" y="703"/>
                </a:lnTo>
                <a:lnTo>
                  <a:pt x="499" y="705"/>
                </a:lnTo>
                <a:lnTo>
                  <a:pt x="496" y="705"/>
                </a:lnTo>
                <a:lnTo>
                  <a:pt x="493" y="705"/>
                </a:lnTo>
                <a:lnTo>
                  <a:pt x="489" y="703"/>
                </a:lnTo>
                <a:lnTo>
                  <a:pt x="484" y="696"/>
                </a:lnTo>
                <a:lnTo>
                  <a:pt x="484" y="696"/>
                </a:lnTo>
                <a:lnTo>
                  <a:pt x="472" y="680"/>
                </a:lnTo>
                <a:lnTo>
                  <a:pt x="467" y="672"/>
                </a:lnTo>
                <a:lnTo>
                  <a:pt x="462" y="662"/>
                </a:lnTo>
                <a:lnTo>
                  <a:pt x="462" y="662"/>
                </a:lnTo>
                <a:lnTo>
                  <a:pt x="450" y="639"/>
                </a:lnTo>
                <a:lnTo>
                  <a:pt x="438" y="617"/>
                </a:lnTo>
                <a:lnTo>
                  <a:pt x="424" y="596"/>
                </a:lnTo>
                <a:lnTo>
                  <a:pt x="409" y="574"/>
                </a:lnTo>
                <a:lnTo>
                  <a:pt x="409" y="574"/>
                </a:lnTo>
                <a:lnTo>
                  <a:pt x="394" y="556"/>
                </a:lnTo>
                <a:lnTo>
                  <a:pt x="382" y="535"/>
                </a:lnTo>
                <a:lnTo>
                  <a:pt x="370" y="512"/>
                </a:lnTo>
                <a:lnTo>
                  <a:pt x="366" y="501"/>
                </a:lnTo>
                <a:lnTo>
                  <a:pt x="363" y="490"/>
                </a:lnTo>
                <a:lnTo>
                  <a:pt x="363" y="490"/>
                </a:lnTo>
                <a:lnTo>
                  <a:pt x="360" y="473"/>
                </a:lnTo>
                <a:lnTo>
                  <a:pt x="358" y="448"/>
                </a:lnTo>
                <a:lnTo>
                  <a:pt x="355" y="437"/>
                </a:lnTo>
                <a:lnTo>
                  <a:pt x="352" y="427"/>
                </a:lnTo>
                <a:lnTo>
                  <a:pt x="346" y="422"/>
                </a:lnTo>
                <a:lnTo>
                  <a:pt x="343" y="419"/>
                </a:lnTo>
                <a:lnTo>
                  <a:pt x="341" y="419"/>
                </a:lnTo>
                <a:lnTo>
                  <a:pt x="341" y="419"/>
                </a:lnTo>
                <a:lnTo>
                  <a:pt x="335" y="420"/>
                </a:lnTo>
                <a:lnTo>
                  <a:pt x="329" y="423"/>
                </a:lnTo>
                <a:lnTo>
                  <a:pt x="327" y="427"/>
                </a:lnTo>
                <a:lnTo>
                  <a:pt x="322" y="433"/>
                </a:lnTo>
                <a:lnTo>
                  <a:pt x="314" y="444"/>
                </a:lnTo>
                <a:lnTo>
                  <a:pt x="310" y="448"/>
                </a:lnTo>
                <a:lnTo>
                  <a:pt x="304" y="451"/>
                </a:lnTo>
                <a:lnTo>
                  <a:pt x="304" y="451"/>
                </a:lnTo>
                <a:lnTo>
                  <a:pt x="301" y="451"/>
                </a:lnTo>
                <a:lnTo>
                  <a:pt x="298" y="450"/>
                </a:lnTo>
                <a:lnTo>
                  <a:pt x="291" y="447"/>
                </a:lnTo>
                <a:lnTo>
                  <a:pt x="280" y="440"/>
                </a:lnTo>
                <a:lnTo>
                  <a:pt x="280" y="440"/>
                </a:lnTo>
                <a:lnTo>
                  <a:pt x="274" y="439"/>
                </a:lnTo>
                <a:lnTo>
                  <a:pt x="269" y="439"/>
                </a:lnTo>
                <a:lnTo>
                  <a:pt x="267" y="440"/>
                </a:lnTo>
                <a:lnTo>
                  <a:pt x="266" y="441"/>
                </a:lnTo>
                <a:lnTo>
                  <a:pt x="264" y="444"/>
                </a:lnTo>
                <a:lnTo>
                  <a:pt x="263" y="448"/>
                </a:lnTo>
                <a:lnTo>
                  <a:pt x="263" y="448"/>
                </a:lnTo>
                <a:lnTo>
                  <a:pt x="266" y="456"/>
                </a:lnTo>
                <a:lnTo>
                  <a:pt x="271" y="465"/>
                </a:lnTo>
                <a:lnTo>
                  <a:pt x="278" y="474"/>
                </a:lnTo>
                <a:lnTo>
                  <a:pt x="281" y="477"/>
                </a:lnTo>
                <a:lnTo>
                  <a:pt x="284" y="477"/>
                </a:lnTo>
                <a:lnTo>
                  <a:pt x="284" y="477"/>
                </a:lnTo>
                <a:lnTo>
                  <a:pt x="274" y="478"/>
                </a:lnTo>
                <a:lnTo>
                  <a:pt x="263" y="481"/>
                </a:lnTo>
                <a:lnTo>
                  <a:pt x="259" y="482"/>
                </a:lnTo>
                <a:lnTo>
                  <a:pt x="256" y="485"/>
                </a:lnTo>
                <a:lnTo>
                  <a:pt x="253" y="490"/>
                </a:lnTo>
                <a:lnTo>
                  <a:pt x="254" y="497"/>
                </a:lnTo>
                <a:lnTo>
                  <a:pt x="254" y="497"/>
                </a:lnTo>
                <a:lnTo>
                  <a:pt x="257" y="504"/>
                </a:lnTo>
                <a:lnTo>
                  <a:pt x="263" y="512"/>
                </a:lnTo>
                <a:lnTo>
                  <a:pt x="271" y="518"/>
                </a:lnTo>
                <a:lnTo>
                  <a:pt x="278" y="522"/>
                </a:lnTo>
                <a:lnTo>
                  <a:pt x="278" y="522"/>
                </a:lnTo>
                <a:lnTo>
                  <a:pt x="288" y="526"/>
                </a:lnTo>
                <a:lnTo>
                  <a:pt x="298" y="533"/>
                </a:lnTo>
                <a:lnTo>
                  <a:pt x="307" y="540"/>
                </a:lnTo>
                <a:lnTo>
                  <a:pt x="315" y="548"/>
                </a:lnTo>
                <a:lnTo>
                  <a:pt x="315" y="548"/>
                </a:lnTo>
                <a:lnTo>
                  <a:pt x="328" y="562"/>
                </a:lnTo>
                <a:lnTo>
                  <a:pt x="334" y="569"/>
                </a:lnTo>
                <a:lnTo>
                  <a:pt x="338" y="576"/>
                </a:lnTo>
                <a:lnTo>
                  <a:pt x="338" y="576"/>
                </a:lnTo>
                <a:lnTo>
                  <a:pt x="341" y="583"/>
                </a:lnTo>
                <a:lnTo>
                  <a:pt x="339" y="590"/>
                </a:lnTo>
                <a:lnTo>
                  <a:pt x="336" y="596"/>
                </a:lnTo>
                <a:lnTo>
                  <a:pt x="332" y="603"/>
                </a:lnTo>
                <a:lnTo>
                  <a:pt x="327" y="608"/>
                </a:lnTo>
                <a:lnTo>
                  <a:pt x="321" y="611"/>
                </a:lnTo>
                <a:lnTo>
                  <a:pt x="314" y="613"/>
                </a:lnTo>
                <a:lnTo>
                  <a:pt x="307" y="613"/>
                </a:lnTo>
                <a:lnTo>
                  <a:pt x="307" y="613"/>
                </a:lnTo>
                <a:lnTo>
                  <a:pt x="298" y="610"/>
                </a:lnTo>
                <a:lnTo>
                  <a:pt x="293" y="606"/>
                </a:lnTo>
                <a:lnTo>
                  <a:pt x="288" y="600"/>
                </a:lnTo>
                <a:lnTo>
                  <a:pt x="284" y="591"/>
                </a:lnTo>
                <a:lnTo>
                  <a:pt x="284" y="591"/>
                </a:lnTo>
                <a:lnTo>
                  <a:pt x="281" y="576"/>
                </a:lnTo>
                <a:lnTo>
                  <a:pt x="278" y="567"/>
                </a:lnTo>
                <a:lnTo>
                  <a:pt x="277" y="564"/>
                </a:lnTo>
                <a:lnTo>
                  <a:pt x="276" y="564"/>
                </a:lnTo>
                <a:lnTo>
                  <a:pt x="276" y="564"/>
                </a:lnTo>
                <a:lnTo>
                  <a:pt x="269" y="569"/>
                </a:lnTo>
                <a:lnTo>
                  <a:pt x="263" y="574"/>
                </a:lnTo>
                <a:lnTo>
                  <a:pt x="261" y="580"/>
                </a:lnTo>
                <a:lnTo>
                  <a:pt x="261" y="587"/>
                </a:lnTo>
                <a:lnTo>
                  <a:pt x="261" y="594"/>
                </a:lnTo>
                <a:lnTo>
                  <a:pt x="260" y="601"/>
                </a:lnTo>
                <a:lnTo>
                  <a:pt x="259" y="607"/>
                </a:lnTo>
                <a:lnTo>
                  <a:pt x="254" y="613"/>
                </a:lnTo>
                <a:lnTo>
                  <a:pt x="254" y="613"/>
                </a:lnTo>
                <a:lnTo>
                  <a:pt x="250" y="614"/>
                </a:lnTo>
                <a:lnTo>
                  <a:pt x="244" y="614"/>
                </a:lnTo>
                <a:lnTo>
                  <a:pt x="232" y="613"/>
                </a:lnTo>
                <a:lnTo>
                  <a:pt x="225" y="613"/>
                </a:lnTo>
                <a:lnTo>
                  <a:pt x="219" y="613"/>
                </a:lnTo>
                <a:lnTo>
                  <a:pt x="215" y="614"/>
                </a:lnTo>
                <a:lnTo>
                  <a:pt x="211" y="618"/>
                </a:lnTo>
                <a:lnTo>
                  <a:pt x="211" y="618"/>
                </a:lnTo>
                <a:lnTo>
                  <a:pt x="209" y="622"/>
                </a:lnTo>
                <a:lnTo>
                  <a:pt x="209" y="625"/>
                </a:lnTo>
                <a:lnTo>
                  <a:pt x="212" y="632"/>
                </a:lnTo>
                <a:lnTo>
                  <a:pt x="216" y="637"/>
                </a:lnTo>
                <a:lnTo>
                  <a:pt x="223" y="642"/>
                </a:lnTo>
                <a:lnTo>
                  <a:pt x="239" y="649"/>
                </a:lnTo>
                <a:lnTo>
                  <a:pt x="252" y="654"/>
                </a:lnTo>
                <a:lnTo>
                  <a:pt x="252" y="654"/>
                </a:lnTo>
                <a:lnTo>
                  <a:pt x="267" y="659"/>
                </a:lnTo>
                <a:lnTo>
                  <a:pt x="284" y="664"/>
                </a:lnTo>
                <a:lnTo>
                  <a:pt x="284" y="664"/>
                </a:lnTo>
                <a:lnTo>
                  <a:pt x="301" y="665"/>
                </a:lnTo>
                <a:lnTo>
                  <a:pt x="317" y="666"/>
                </a:lnTo>
                <a:lnTo>
                  <a:pt x="334" y="665"/>
                </a:lnTo>
                <a:lnTo>
                  <a:pt x="349" y="661"/>
                </a:lnTo>
                <a:lnTo>
                  <a:pt x="349" y="661"/>
                </a:lnTo>
                <a:lnTo>
                  <a:pt x="363" y="655"/>
                </a:lnTo>
                <a:lnTo>
                  <a:pt x="372" y="654"/>
                </a:lnTo>
                <a:lnTo>
                  <a:pt x="375" y="654"/>
                </a:lnTo>
                <a:lnTo>
                  <a:pt x="377" y="654"/>
                </a:lnTo>
                <a:lnTo>
                  <a:pt x="377" y="654"/>
                </a:lnTo>
                <a:lnTo>
                  <a:pt x="382" y="658"/>
                </a:lnTo>
                <a:lnTo>
                  <a:pt x="386" y="664"/>
                </a:lnTo>
                <a:lnTo>
                  <a:pt x="393" y="678"/>
                </a:lnTo>
                <a:lnTo>
                  <a:pt x="393" y="678"/>
                </a:lnTo>
                <a:lnTo>
                  <a:pt x="396" y="688"/>
                </a:lnTo>
                <a:lnTo>
                  <a:pt x="400" y="697"/>
                </a:lnTo>
                <a:lnTo>
                  <a:pt x="400" y="697"/>
                </a:lnTo>
                <a:lnTo>
                  <a:pt x="409" y="712"/>
                </a:lnTo>
                <a:lnTo>
                  <a:pt x="413" y="719"/>
                </a:lnTo>
                <a:lnTo>
                  <a:pt x="416" y="726"/>
                </a:lnTo>
                <a:lnTo>
                  <a:pt x="416" y="726"/>
                </a:lnTo>
                <a:lnTo>
                  <a:pt x="416" y="733"/>
                </a:lnTo>
                <a:lnTo>
                  <a:pt x="413" y="738"/>
                </a:lnTo>
                <a:lnTo>
                  <a:pt x="410" y="743"/>
                </a:lnTo>
                <a:lnTo>
                  <a:pt x="404" y="748"/>
                </a:lnTo>
                <a:lnTo>
                  <a:pt x="393" y="755"/>
                </a:lnTo>
                <a:lnTo>
                  <a:pt x="382" y="761"/>
                </a:lnTo>
                <a:lnTo>
                  <a:pt x="382" y="761"/>
                </a:lnTo>
                <a:lnTo>
                  <a:pt x="366" y="767"/>
                </a:lnTo>
                <a:lnTo>
                  <a:pt x="351" y="771"/>
                </a:lnTo>
                <a:lnTo>
                  <a:pt x="334" y="774"/>
                </a:lnTo>
                <a:lnTo>
                  <a:pt x="317" y="775"/>
                </a:lnTo>
                <a:lnTo>
                  <a:pt x="317" y="775"/>
                </a:lnTo>
                <a:lnTo>
                  <a:pt x="305" y="774"/>
                </a:lnTo>
                <a:lnTo>
                  <a:pt x="294" y="771"/>
                </a:lnTo>
                <a:lnTo>
                  <a:pt x="284" y="767"/>
                </a:lnTo>
                <a:lnTo>
                  <a:pt x="276" y="760"/>
                </a:lnTo>
                <a:lnTo>
                  <a:pt x="266" y="753"/>
                </a:lnTo>
                <a:lnTo>
                  <a:pt x="257" y="744"/>
                </a:lnTo>
                <a:lnTo>
                  <a:pt x="239" y="724"/>
                </a:lnTo>
                <a:lnTo>
                  <a:pt x="239" y="724"/>
                </a:lnTo>
                <a:lnTo>
                  <a:pt x="240" y="737"/>
                </a:lnTo>
                <a:lnTo>
                  <a:pt x="243" y="747"/>
                </a:lnTo>
                <a:lnTo>
                  <a:pt x="246" y="757"/>
                </a:lnTo>
                <a:lnTo>
                  <a:pt x="252" y="765"/>
                </a:lnTo>
                <a:lnTo>
                  <a:pt x="257" y="774"/>
                </a:lnTo>
                <a:lnTo>
                  <a:pt x="263" y="782"/>
                </a:lnTo>
                <a:lnTo>
                  <a:pt x="280" y="798"/>
                </a:lnTo>
                <a:lnTo>
                  <a:pt x="280" y="798"/>
                </a:lnTo>
                <a:lnTo>
                  <a:pt x="225" y="806"/>
                </a:lnTo>
                <a:lnTo>
                  <a:pt x="225" y="806"/>
                </a:lnTo>
                <a:lnTo>
                  <a:pt x="213" y="808"/>
                </a:lnTo>
                <a:lnTo>
                  <a:pt x="203" y="808"/>
                </a:lnTo>
                <a:lnTo>
                  <a:pt x="198" y="808"/>
                </a:lnTo>
                <a:lnTo>
                  <a:pt x="192" y="806"/>
                </a:lnTo>
                <a:lnTo>
                  <a:pt x="188" y="805"/>
                </a:lnTo>
                <a:lnTo>
                  <a:pt x="184" y="801"/>
                </a:lnTo>
                <a:lnTo>
                  <a:pt x="184" y="801"/>
                </a:lnTo>
                <a:lnTo>
                  <a:pt x="175" y="794"/>
                </a:lnTo>
                <a:lnTo>
                  <a:pt x="167" y="784"/>
                </a:lnTo>
                <a:lnTo>
                  <a:pt x="157" y="775"/>
                </a:lnTo>
                <a:lnTo>
                  <a:pt x="151" y="772"/>
                </a:lnTo>
                <a:lnTo>
                  <a:pt x="147" y="771"/>
                </a:lnTo>
                <a:lnTo>
                  <a:pt x="147" y="771"/>
                </a:lnTo>
                <a:lnTo>
                  <a:pt x="143" y="772"/>
                </a:lnTo>
                <a:lnTo>
                  <a:pt x="140" y="777"/>
                </a:lnTo>
                <a:lnTo>
                  <a:pt x="138" y="782"/>
                </a:lnTo>
                <a:lnTo>
                  <a:pt x="138" y="788"/>
                </a:lnTo>
                <a:lnTo>
                  <a:pt x="137" y="802"/>
                </a:lnTo>
                <a:lnTo>
                  <a:pt x="136" y="812"/>
                </a:lnTo>
                <a:lnTo>
                  <a:pt x="136" y="812"/>
                </a:lnTo>
                <a:lnTo>
                  <a:pt x="120" y="804"/>
                </a:lnTo>
                <a:lnTo>
                  <a:pt x="104" y="794"/>
                </a:lnTo>
                <a:lnTo>
                  <a:pt x="104" y="794"/>
                </a:lnTo>
                <a:lnTo>
                  <a:pt x="93" y="785"/>
                </a:lnTo>
                <a:lnTo>
                  <a:pt x="87" y="782"/>
                </a:lnTo>
                <a:lnTo>
                  <a:pt x="85" y="781"/>
                </a:lnTo>
                <a:lnTo>
                  <a:pt x="82" y="782"/>
                </a:lnTo>
                <a:lnTo>
                  <a:pt x="82" y="782"/>
                </a:lnTo>
                <a:lnTo>
                  <a:pt x="79" y="785"/>
                </a:lnTo>
                <a:lnTo>
                  <a:pt x="78" y="791"/>
                </a:lnTo>
                <a:lnTo>
                  <a:pt x="78" y="797"/>
                </a:lnTo>
                <a:lnTo>
                  <a:pt x="79" y="805"/>
                </a:lnTo>
                <a:lnTo>
                  <a:pt x="83" y="819"/>
                </a:lnTo>
                <a:lnTo>
                  <a:pt x="85" y="829"/>
                </a:lnTo>
                <a:lnTo>
                  <a:pt x="85" y="829"/>
                </a:lnTo>
                <a:lnTo>
                  <a:pt x="72" y="830"/>
                </a:lnTo>
                <a:lnTo>
                  <a:pt x="58" y="832"/>
                </a:lnTo>
                <a:lnTo>
                  <a:pt x="58" y="832"/>
                </a:lnTo>
                <a:lnTo>
                  <a:pt x="54" y="833"/>
                </a:lnTo>
                <a:lnTo>
                  <a:pt x="51" y="836"/>
                </a:lnTo>
                <a:lnTo>
                  <a:pt x="48" y="839"/>
                </a:lnTo>
                <a:lnTo>
                  <a:pt x="46" y="842"/>
                </a:lnTo>
                <a:lnTo>
                  <a:pt x="46" y="850"/>
                </a:lnTo>
                <a:lnTo>
                  <a:pt x="46" y="857"/>
                </a:lnTo>
                <a:lnTo>
                  <a:pt x="46" y="857"/>
                </a:lnTo>
                <a:lnTo>
                  <a:pt x="49" y="864"/>
                </a:lnTo>
                <a:lnTo>
                  <a:pt x="51" y="871"/>
                </a:lnTo>
                <a:lnTo>
                  <a:pt x="55" y="877"/>
                </a:lnTo>
                <a:lnTo>
                  <a:pt x="59" y="881"/>
                </a:lnTo>
                <a:lnTo>
                  <a:pt x="69" y="891"/>
                </a:lnTo>
                <a:lnTo>
                  <a:pt x="80" y="898"/>
                </a:lnTo>
                <a:lnTo>
                  <a:pt x="93" y="904"/>
                </a:lnTo>
                <a:lnTo>
                  <a:pt x="107" y="908"/>
                </a:lnTo>
                <a:lnTo>
                  <a:pt x="121" y="910"/>
                </a:lnTo>
                <a:lnTo>
                  <a:pt x="134" y="910"/>
                </a:lnTo>
                <a:lnTo>
                  <a:pt x="134" y="910"/>
                </a:lnTo>
                <a:lnTo>
                  <a:pt x="143" y="908"/>
                </a:lnTo>
                <a:lnTo>
                  <a:pt x="150" y="904"/>
                </a:lnTo>
                <a:lnTo>
                  <a:pt x="155" y="898"/>
                </a:lnTo>
                <a:lnTo>
                  <a:pt x="162" y="893"/>
                </a:lnTo>
                <a:lnTo>
                  <a:pt x="174" y="880"/>
                </a:lnTo>
                <a:lnTo>
                  <a:pt x="179" y="873"/>
                </a:lnTo>
                <a:lnTo>
                  <a:pt x="185" y="869"/>
                </a:lnTo>
                <a:lnTo>
                  <a:pt x="185" y="869"/>
                </a:lnTo>
                <a:lnTo>
                  <a:pt x="203" y="857"/>
                </a:lnTo>
                <a:lnTo>
                  <a:pt x="222" y="847"/>
                </a:lnTo>
                <a:lnTo>
                  <a:pt x="242" y="839"/>
                </a:lnTo>
                <a:lnTo>
                  <a:pt x="261" y="832"/>
                </a:lnTo>
                <a:lnTo>
                  <a:pt x="261" y="832"/>
                </a:lnTo>
                <a:lnTo>
                  <a:pt x="278" y="825"/>
                </a:lnTo>
                <a:lnTo>
                  <a:pt x="287" y="821"/>
                </a:lnTo>
                <a:lnTo>
                  <a:pt x="297" y="818"/>
                </a:lnTo>
                <a:lnTo>
                  <a:pt x="307" y="816"/>
                </a:lnTo>
                <a:lnTo>
                  <a:pt x="317" y="816"/>
                </a:lnTo>
                <a:lnTo>
                  <a:pt x="328" y="819"/>
                </a:lnTo>
                <a:lnTo>
                  <a:pt x="338" y="825"/>
                </a:lnTo>
                <a:lnTo>
                  <a:pt x="338" y="825"/>
                </a:lnTo>
                <a:lnTo>
                  <a:pt x="352" y="843"/>
                </a:lnTo>
                <a:lnTo>
                  <a:pt x="352" y="843"/>
                </a:lnTo>
                <a:lnTo>
                  <a:pt x="331" y="855"/>
                </a:lnTo>
                <a:lnTo>
                  <a:pt x="308" y="864"/>
                </a:lnTo>
                <a:lnTo>
                  <a:pt x="298" y="870"/>
                </a:lnTo>
                <a:lnTo>
                  <a:pt x="290" y="876"/>
                </a:lnTo>
                <a:lnTo>
                  <a:pt x="283" y="881"/>
                </a:lnTo>
                <a:lnTo>
                  <a:pt x="276" y="890"/>
                </a:lnTo>
                <a:lnTo>
                  <a:pt x="276" y="890"/>
                </a:lnTo>
                <a:lnTo>
                  <a:pt x="267" y="901"/>
                </a:lnTo>
                <a:lnTo>
                  <a:pt x="259" y="911"/>
                </a:lnTo>
                <a:lnTo>
                  <a:pt x="240" y="931"/>
                </a:lnTo>
                <a:lnTo>
                  <a:pt x="219" y="949"/>
                </a:lnTo>
                <a:lnTo>
                  <a:pt x="198" y="963"/>
                </a:lnTo>
                <a:lnTo>
                  <a:pt x="175" y="978"/>
                </a:lnTo>
                <a:lnTo>
                  <a:pt x="151" y="992"/>
                </a:lnTo>
                <a:lnTo>
                  <a:pt x="104" y="1017"/>
                </a:lnTo>
                <a:lnTo>
                  <a:pt x="104" y="1017"/>
                </a:lnTo>
                <a:lnTo>
                  <a:pt x="75" y="1031"/>
                </a:lnTo>
                <a:lnTo>
                  <a:pt x="46" y="1045"/>
                </a:lnTo>
                <a:lnTo>
                  <a:pt x="32" y="1054"/>
                </a:lnTo>
                <a:lnTo>
                  <a:pt x="20" y="1064"/>
                </a:lnTo>
                <a:lnTo>
                  <a:pt x="8" y="1075"/>
                </a:lnTo>
                <a:lnTo>
                  <a:pt x="0" y="1089"/>
                </a:lnTo>
                <a:lnTo>
                  <a:pt x="0" y="1089"/>
                </a:lnTo>
                <a:lnTo>
                  <a:pt x="0" y="1156"/>
                </a:lnTo>
                <a:lnTo>
                  <a:pt x="0" y="1156"/>
                </a:lnTo>
                <a:lnTo>
                  <a:pt x="27" y="1211"/>
                </a:lnTo>
                <a:lnTo>
                  <a:pt x="27" y="1211"/>
                </a:lnTo>
                <a:lnTo>
                  <a:pt x="45" y="1214"/>
                </a:lnTo>
                <a:lnTo>
                  <a:pt x="63" y="1214"/>
                </a:lnTo>
                <a:lnTo>
                  <a:pt x="80" y="1212"/>
                </a:lnTo>
                <a:lnTo>
                  <a:pt x="97" y="1208"/>
                </a:lnTo>
                <a:lnTo>
                  <a:pt x="114" y="1203"/>
                </a:lnTo>
                <a:lnTo>
                  <a:pt x="131" y="1197"/>
                </a:lnTo>
                <a:lnTo>
                  <a:pt x="162" y="1186"/>
                </a:lnTo>
                <a:lnTo>
                  <a:pt x="162" y="1186"/>
                </a:lnTo>
                <a:lnTo>
                  <a:pt x="206" y="1193"/>
                </a:lnTo>
                <a:lnTo>
                  <a:pt x="206" y="1193"/>
                </a:lnTo>
                <a:lnTo>
                  <a:pt x="281" y="1236"/>
                </a:lnTo>
                <a:lnTo>
                  <a:pt x="281" y="1236"/>
                </a:lnTo>
                <a:lnTo>
                  <a:pt x="358" y="1236"/>
                </a:lnTo>
                <a:lnTo>
                  <a:pt x="358" y="1236"/>
                </a:lnTo>
                <a:lnTo>
                  <a:pt x="370" y="1258"/>
                </a:lnTo>
                <a:lnTo>
                  <a:pt x="377" y="1266"/>
                </a:lnTo>
                <a:lnTo>
                  <a:pt x="385" y="1276"/>
                </a:lnTo>
                <a:lnTo>
                  <a:pt x="385" y="1276"/>
                </a:lnTo>
                <a:lnTo>
                  <a:pt x="392" y="1283"/>
                </a:lnTo>
                <a:lnTo>
                  <a:pt x="397" y="1290"/>
                </a:lnTo>
                <a:lnTo>
                  <a:pt x="403" y="1299"/>
                </a:lnTo>
                <a:lnTo>
                  <a:pt x="406" y="1307"/>
                </a:lnTo>
                <a:lnTo>
                  <a:pt x="410" y="1317"/>
                </a:lnTo>
                <a:lnTo>
                  <a:pt x="411" y="1326"/>
                </a:lnTo>
                <a:lnTo>
                  <a:pt x="414" y="1345"/>
                </a:lnTo>
                <a:lnTo>
                  <a:pt x="414" y="1345"/>
                </a:lnTo>
                <a:lnTo>
                  <a:pt x="417" y="1364"/>
                </a:lnTo>
                <a:lnTo>
                  <a:pt x="421" y="1381"/>
                </a:lnTo>
                <a:lnTo>
                  <a:pt x="427" y="1398"/>
                </a:lnTo>
                <a:lnTo>
                  <a:pt x="434" y="1413"/>
                </a:lnTo>
                <a:lnTo>
                  <a:pt x="434" y="1413"/>
                </a:lnTo>
                <a:lnTo>
                  <a:pt x="455" y="1466"/>
                </a:lnTo>
                <a:lnTo>
                  <a:pt x="475" y="1518"/>
                </a:lnTo>
                <a:lnTo>
                  <a:pt x="475" y="1518"/>
                </a:lnTo>
                <a:lnTo>
                  <a:pt x="492" y="1525"/>
                </a:lnTo>
                <a:lnTo>
                  <a:pt x="492" y="1525"/>
                </a:lnTo>
                <a:lnTo>
                  <a:pt x="492" y="1552"/>
                </a:lnTo>
                <a:lnTo>
                  <a:pt x="492" y="1552"/>
                </a:lnTo>
                <a:lnTo>
                  <a:pt x="527" y="1618"/>
                </a:lnTo>
                <a:lnTo>
                  <a:pt x="527" y="1618"/>
                </a:lnTo>
                <a:lnTo>
                  <a:pt x="546" y="1604"/>
                </a:lnTo>
                <a:lnTo>
                  <a:pt x="546" y="1604"/>
                </a:lnTo>
                <a:lnTo>
                  <a:pt x="546" y="1627"/>
                </a:lnTo>
                <a:lnTo>
                  <a:pt x="547" y="1647"/>
                </a:lnTo>
                <a:lnTo>
                  <a:pt x="549" y="1657"/>
                </a:lnTo>
                <a:lnTo>
                  <a:pt x="551" y="1667"/>
                </a:lnTo>
                <a:lnTo>
                  <a:pt x="556" y="1675"/>
                </a:lnTo>
                <a:lnTo>
                  <a:pt x="561" y="1684"/>
                </a:lnTo>
                <a:lnTo>
                  <a:pt x="561" y="1684"/>
                </a:lnTo>
                <a:lnTo>
                  <a:pt x="583" y="1685"/>
                </a:lnTo>
                <a:lnTo>
                  <a:pt x="583" y="1685"/>
                </a:lnTo>
                <a:lnTo>
                  <a:pt x="605" y="1717"/>
                </a:lnTo>
                <a:lnTo>
                  <a:pt x="605" y="1717"/>
                </a:lnTo>
                <a:lnTo>
                  <a:pt x="619" y="1706"/>
                </a:lnTo>
                <a:lnTo>
                  <a:pt x="619" y="1706"/>
                </a:lnTo>
                <a:lnTo>
                  <a:pt x="626" y="1726"/>
                </a:lnTo>
                <a:lnTo>
                  <a:pt x="626" y="1726"/>
                </a:lnTo>
                <a:lnTo>
                  <a:pt x="641" y="1719"/>
                </a:lnTo>
                <a:lnTo>
                  <a:pt x="641" y="1719"/>
                </a:lnTo>
                <a:lnTo>
                  <a:pt x="649" y="1739"/>
                </a:lnTo>
                <a:lnTo>
                  <a:pt x="649" y="1739"/>
                </a:lnTo>
                <a:lnTo>
                  <a:pt x="663" y="1726"/>
                </a:lnTo>
                <a:lnTo>
                  <a:pt x="663" y="1726"/>
                </a:lnTo>
                <a:lnTo>
                  <a:pt x="682" y="1750"/>
                </a:lnTo>
                <a:lnTo>
                  <a:pt x="682" y="1750"/>
                </a:lnTo>
                <a:lnTo>
                  <a:pt x="731" y="1743"/>
                </a:lnTo>
                <a:lnTo>
                  <a:pt x="731" y="1743"/>
                </a:lnTo>
                <a:lnTo>
                  <a:pt x="737" y="1726"/>
                </a:lnTo>
                <a:lnTo>
                  <a:pt x="737" y="1726"/>
                </a:lnTo>
                <a:lnTo>
                  <a:pt x="749" y="1754"/>
                </a:lnTo>
                <a:lnTo>
                  <a:pt x="749" y="1754"/>
                </a:lnTo>
                <a:lnTo>
                  <a:pt x="769" y="1727"/>
                </a:lnTo>
                <a:lnTo>
                  <a:pt x="769" y="1727"/>
                </a:lnTo>
                <a:lnTo>
                  <a:pt x="782" y="1739"/>
                </a:lnTo>
                <a:lnTo>
                  <a:pt x="782" y="1739"/>
                </a:lnTo>
                <a:lnTo>
                  <a:pt x="803" y="1708"/>
                </a:lnTo>
                <a:lnTo>
                  <a:pt x="803" y="1708"/>
                </a:lnTo>
                <a:lnTo>
                  <a:pt x="815" y="1717"/>
                </a:lnTo>
                <a:lnTo>
                  <a:pt x="815" y="1717"/>
                </a:lnTo>
                <a:lnTo>
                  <a:pt x="819" y="1712"/>
                </a:lnTo>
                <a:lnTo>
                  <a:pt x="824" y="1708"/>
                </a:lnTo>
                <a:lnTo>
                  <a:pt x="830" y="1706"/>
                </a:lnTo>
                <a:lnTo>
                  <a:pt x="836" y="1706"/>
                </a:lnTo>
                <a:lnTo>
                  <a:pt x="847" y="1706"/>
                </a:lnTo>
                <a:lnTo>
                  <a:pt x="853" y="1706"/>
                </a:lnTo>
                <a:lnTo>
                  <a:pt x="858" y="1706"/>
                </a:lnTo>
                <a:lnTo>
                  <a:pt x="858" y="1706"/>
                </a:lnTo>
                <a:lnTo>
                  <a:pt x="868" y="1703"/>
                </a:lnTo>
                <a:lnTo>
                  <a:pt x="878" y="1702"/>
                </a:lnTo>
                <a:lnTo>
                  <a:pt x="888" y="1702"/>
                </a:lnTo>
                <a:lnTo>
                  <a:pt x="897" y="1699"/>
                </a:lnTo>
                <a:lnTo>
                  <a:pt x="897" y="1699"/>
                </a:lnTo>
                <a:lnTo>
                  <a:pt x="908" y="1696"/>
                </a:lnTo>
                <a:lnTo>
                  <a:pt x="919" y="1695"/>
                </a:lnTo>
                <a:lnTo>
                  <a:pt x="932" y="1696"/>
                </a:lnTo>
                <a:lnTo>
                  <a:pt x="946" y="1702"/>
                </a:lnTo>
                <a:lnTo>
                  <a:pt x="946" y="1702"/>
                </a:lnTo>
                <a:lnTo>
                  <a:pt x="925" y="1726"/>
                </a:lnTo>
                <a:lnTo>
                  <a:pt x="904" y="1749"/>
                </a:lnTo>
                <a:lnTo>
                  <a:pt x="861" y="1790"/>
                </a:lnTo>
                <a:lnTo>
                  <a:pt x="861" y="1790"/>
                </a:lnTo>
                <a:lnTo>
                  <a:pt x="851" y="1798"/>
                </a:lnTo>
                <a:lnTo>
                  <a:pt x="841" y="1807"/>
                </a:lnTo>
                <a:lnTo>
                  <a:pt x="822" y="1821"/>
                </a:lnTo>
                <a:lnTo>
                  <a:pt x="799" y="1834"/>
                </a:lnTo>
                <a:lnTo>
                  <a:pt x="778" y="1848"/>
                </a:lnTo>
                <a:lnTo>
                  <a:pt x="778" y="1848"/>
                </a:lnTo>
                <a:lnTo>
                  <a:pt x="768" y="1856"/>
                </a:lnTo>
                <a:lnTo>
                  <a:pt x="758" y="1867"/>
                </a:lnTo>
                <a:lnTo>
                  <a:pt x="749" y="1880"/>
                </a:lnTo>
                <a:lnTo>
                  <a:pt x="742" y="1894"/>
                </a:lnTo>
                <a:lnTo>
                  <a:pt x="740" y="1908"/>
                </a:lnTo>
                <a:lnTo>
                  <a:pt x="740" y="1916"/>
                </a:lnTo>
                <a:lnTo>
                  <a:pt x="740" y="1923"/>
                </a:lnTo>
                <a:lnTo>
                  <a:pt x="741" y="1930"/>
                </a:lnTo>
                <a:lnTo>
                  <a:pt x="744" y="1937"/>
                </a:lnTo>
                <a:lnTo>
                  <a:pt x="747" y="1942"/>
                </a:lnTo>
                <a:lnTo>
                  <a:pt x="752" y="1950"/>
                </a:lnTo>
                <a:lnTo>
                  <a:pt x="752" y="1950"/>
                </a:lnTo>
                <a:lnTo>
                  <a:pt x="771" y="1969"/>
                </a:lnTo>
                <a:lnTo>
                  <a:pt x="790" y="1986"/>
                </a:lnTo>
                <a:lnTo>
                  <a:pt x="809" y="2006"/>
                </a:lnTo>
                <a:lnTo>
                  <a:pt x="819" y="2016"/>
                </a:lnTo>
                <a:lnTo>
                  <a:pt x="827" y="2027"/>
                </a:lnTo>
                <a:lnTo>
                  <a:pt x="827" y="2027"/>
                </a:lnTo>
                <a:lnTo>
                  <a:pt x="844" y="2056"/>
                </a:lnTo>
                <a:lnTo>
                  <a:pt x="861" y="2085"/>
                </a:lnTo>
                <a:lnTo>
                  <a:pt x="861" y="2085"/>
                </a:lnTo>
                <a:lnTo>
                  <a:pt x="871" y="2099"/>
                </a:lnTo>
                <a:lnTo>
                  <a:pt x="878" y="2112"/>
                </a:lnTo>
                <a:lnTo>
                  <a:pt x="881" y="2119"/>
                </a:lnTo>
                <a:lnTo>
                  <a:pt x="884" y="2126"/>
                </a:lnTo>
                <a:lnTo>
                  <a:pt x="885" y="2135"/>
                </a:lnTo>
                <a:lnTo>
                  <a:pt x="885" y="2143"/>
                </a:lnTo>
                <a:lnTo>
                  <a:pt x="885" y="2143"/>
                </a:lnTo>
                <a:lnTo>
                  <a:pt x="885" y="2220"/>
                </a:lnTo>
                <a:lnTo>
                  <a:pt x="885" y="2220"/>
                </a:lnTo>
                <a:lnTo>
                  <a:pt x="885" y="2241"/>
                </a:lnTo>
                <a:lnTo>
                  <a:pt x="887" y="2257"/>
                </a:lnTo>
                <a:lnTo>
                  <a:pt x="890" y="2268"/>
                </a:lnTo>
                <a:lnTo>
                  <a:pt x="895" y="2278"/>
                </a:lnTo>
                <a:lnTo>
                  <a:pt x="902" y="2286"/>
                </a:lnTo>
                <a:lnTo>
                  <a:pt x="912" y="2293"/>
                </a:lnTo>
                <a:lnTo>
                  <a:pt x="926" y="2300"/>
                </a:lnTo>
                <a:lnTo>
                  <a:pt x="946" y="2309"/>
                </a:lnTo>
                <a:lnTo>
                  <a:pt x="946" y="2309"/>
                </a:lnTo>
                <a:lnTo>
                  <a:pt x="960" y="2293"/>
                </a:lnTo>
                <a:lnTo>
                  <a:pt x="974" y="2276"/>
                </a:lnTo>
                <a:lnTo>
                  <a:pt x="984" y="2258"/>
                </a:lnTo>
                <a:lnTo>
                  <a:pt x="994" y="2240"/>
                </a:lnTo>
                <a:lnTo>
                  <a:pt x="1003" y="2220"/>
                </a:lnTo>
                <a:lnTo>
                  <a:pt x="1010" y="2201"/>
                </a:lnTo>
                <a:lnTo>
                  <a:pt x="1024" y="2162"/>
                </a:lnTo>
                <a:lnTo>
                  <a:pt x="1024" y="2162"/>
                </a:lnTo>
                <a:lnTo>
                  <a:pt x="1024" y="2157"/>
                </a:lnTo>
                <a:lnTo>
                  <a:pt x="1022" y="2153"/>
                </a:lnTo>
                <a:lnTo>
                  <a:pt x="1015" y="2141"/>
                </a:lnTo>
                <a:lnTo>
                  <a:pt x="1000" y="2119"/>
                </a:lnTo>
                <a:lnTo>
                  <a:pt x="1000" y="2119"/>
                </a:lnTo>
                <a:lnTo>
                  <a:pt x="984" y="2099"/>
                </a:lnTo>
                <a:lnTo>
                  <a:pt x="966" y="2081"/>
                </a:lnTo>
                <a:lnTo>
                  <a:pt x="966" y="2081"/>
                </a:lnTo>
                <a:lnTo>
                  <a:pt x="939" y="2056"/>
                </a:lnTo>
                <a:lnTo>
                  <a:pt x="914" y="2030"/>
                </a:lnTo>
                <a:lnTo>
                  <a:pt x="890" y="2002"/>
                </a:lnTo>
                <a:lnTo>
                  <a:pt x="878" y="1988"/>
                </a:lnTo>
                <a:lnTo>
                  <a:pt x="868" y="1972"/>
                </a:lnTo>
                <a:lnTo>
                  <a:pt x="868" y="1972"/>
                </a:lnTo>
                <a:lnTo>
                  <a:pt x="860" y="1961"/>
                </a:lnTo>
                <a:lnTo>
                  <a:pt x="851" y="1948"/>
                </a:lnTo>
                <a:lnTo>
                  <a:pt x="848" y="1941"/>
                </a:lnTo>
                <a:lnTo>
                  <a:pt x="846" y="1934"/>
                </a:lnTo>
                <a:lnTo>
                  <a:pt x="846" y="1927"/>
                </a:lnTo>
                <a:lnTo>
                  <a:pt x="847" y="1920"/>
                </a:lnTo>
                <a:lnTo>
                  <a:pt x="847" y="1920"/>
                </a:lnTo>
                <a:lnTo>
                  <a:pt x="850" y="1916"/>
                </a:lnTo>
                <a:lnTo>
                  <a:pt x="854" y="1910"/>
                </a:lnTo>
                <a:lnTo>
                  <a:pt x="864" y="1901"/>
                </a:lnTo>
                <a:lnTo>
                  <a:pt x="885" y="1889"/>
                </a:lnTo>
                <a:lnTo>
                  <a:pt x="885" y="1889"/>
                </a:lnTo>
                <a:lnTo>
                  <a:pt x="921" y="1869"/>
                </a:lnTo>
                <a:lnTo>
                  <a:pt x="956" y="1849"/>
                </a:lnTo>
                <a:lnTo>
                  <a:pt x="956" y="1849"/>
                </a:lnTo>
                <a:lnTo>
                  <a:pt x="983" y="1834"/>
                </a:lnTo>
                <a:lnTo>
                  <a:pt x="1030" y="1805"/>
                </a:lnTo>
                <a:lnTo>
                  <a:pt x="1054" y="1791"/>
                </a:lnTo>
                <a:lnTo>
                  <a:pt x="1073" y="1777"/>
                </a:lnTo>
                <a:lnTo>
                  <a:pt x="1088" y="1767"/>
                </a:lnTo>
                <a:lnTo>
                  <a:pt x="1090" y="1763"/>
                </a:lnTo>
                <a:lnTo>
                  <a:pt x="1090" y="1761"/>
                </a:lnTo>
                <a:lnTo>
                  <a:pt x="1090" y="1761"/>
                </a:lnTo>
                <a:lnTo>
                  <a:pt x="1097" y="1771"/>
                </a:lnTo>
                <a:lnTo>
                  <a:pt x="1102" y="1781"/>
                </a:lnTo>
                <a:lnTo>
                  <a:pt x="1106" y="1791"/>
                </a:lnTo>
                <a:lnTo>
                  <a:pt x="1109" y="1802"/>
                </a:lnTo>
                <a:lnTo>
                  <a:pt x="1113" y="1824"/>
                </a:lnTo>
                <a:lnTo>
                  <a:pt x="1114" y="1845"/>
                </a:lnTo>
                <a:lnTo>
                  <a:pt x="1114" y="1845"/>
                </a:lnTo>
                <a:lnTo>
                  <a:pt x="1113" y="1876"/>
                </a:lnTo>
                <a:lnTo>
                  <a:pt x="1112" y="1906"/>
                </a:lnTo>
                <a:lnTo>
                  <a:pt x="1105" y="1966"/>
                </a:lnTo>
                <a:lnTo>
                  <a:pt x="1105" y="1966"/>
                </a:lnTo>
                <a:lnTo>
                  <a:pt x="1103" y="1995"/>
                </a:lnTo>
                <a:lnTo>
                  <a:pt x="1103" y="2022"/>
                </a:lnTo>
                <a:lnTo>
                  <a:pt x="1105" y="2050"/>
                </a:lnTo>
                <a:lnTo>
                  <a:pt x="1107" y="2077"/>
                </a:lnTo>
                <a:lnTo>
                  <a:pt x="1113" y="2132"/>
                </a:lnTo>
                <a:lnTo>
                  <a:pt x="1116" y="2159"/>
                </a:lnTo>
                <a:lnTo>
                  <a:pt x="1116" y="2187"/>
                </a:lnTo>
                <a:lnTo>
                  <a:pt x="1116" y="2187"/>
                </a:lnTo>
                <a:lnTo>
                  <a:pt x="1116" y="2203"/>
                </a:lnTo>
                <a:lnTo>
                  <a:pt x="1114" y="2217"/>
                </a:lnTo>
                <a:lnTo>
                  <a:pt x="1113" y="2232"/>
                </a:lnTo>
                <a:lnTo>
                  <a:pt x="1110" y="2247"/>
                </a:lnTo>
                <a:lnTo>
                  <a:pt x="1106" y="2261"/>
                </a:lnTo>
                <a:lnTo>
                  <a:pt x="1100" y="2273"/>
                </a:lnTo>
                <a:lnTo>
                  <a:pt x="1093" y="2288"/>
                </a:lnTo>
                <a:lnTo>
                  <a:pt x="1085" y="2300"/>
                </a:lnTo>
                <a:lnTo>
                  <a:pt x="1085" y="2300"/>
                </a:lnTo>
                <a:lnTo>
                  <a:pt x="1073" y="2317"/>
                </a:lnTo>
                <a:lnTo>
                  <a:pt x="1068" y="2326"/>
                </a:lnTo>
                <a:lnTo>
                  <a:pt x="1062" y="2334"/>
                </a:lnTo>
                <a:lnTo>
                  <a:pt x="1062" y="2334"/>
                </a:lnTo>
                <a:lnTo>
                  <a:pt x="1054" y="2341"/>
                </a:lnTo>
                <a:lnTo>
                  <a:pt x="1044" y="2348"/>
                </a:lnTo>
                <a:lnTo>
                  <a:pt x="1020" y="2365"/>
                </a:lnTo>
                <a:lnTo>
                  <a:pt x="1007" y="2375"/>
                </a:lnTo>
                <a:lnTo>
                  <a:pt x="997" y="2385"/>
                </a:lnTo>
                <a:lnTo>
                  <a:pt x="993" y="2391"/>
                </a:lnTo>
                <a:lnTo>
                  <a:pt x="990" y="2397"/>
                </a:lnTo>
                <a:lnTo>
                  <a:pt x="987" y="2402"/>
                </a:lnTo>
                <a:lnTo>
                  <a:pt x="986" y="2409"/>
                </a:lnTo>
                <a:lnTo>
                  <a:pt x="986" y="2409"/>
                </a:lnTo>
                <a:lnTo>
                  <a:pt x="1090" y="2412"/>
                </a:lnTo>
                <a:lnTo>
                  <a:pt x="1155" y="2412"/>
                </a:lnTo>
                <a:lnTo>
                  <a:pt x="1178" y="2412"/>
                </a:lnTo>
                <a:lnTo>
                  <a:pt x="1189" y="2411"/>
                </a:lnTo>
                <a:lnTo>
                  <a:pt x="1189" y="2411"/>
                </a:lnTo>
                <a:close/>
              </a:path>
            </a:pathLst>
          </a:custGeom>
          <a:solidFill>
            <a:srgbClr val="FFC5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5B02FC1-9C8A-4988-A987-912EF37C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1737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Agnico Eagle | Saline Effluent Discharge – Final Hearing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3BB9F97F-011F-4CB5-94D2-24FC76B399E4}"/>
              </a:ext>
            </a:extLst>
          </p:cNvPr>
          <p:cNvSpPr txBox="1">
            <a:spLocks/>
          </p:cNvSpPr>
          <p:nvPr/>
        </p:nvSpPr>
        <p:spPr>
          <a:xfrm>
            <a:off x="6096000" y="1064199"/>
            <a:ext cx="5233991" cy="5108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-3429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LT Com 35 Light" panose="020B0402020203020204" pitchFamily="34" charset="0"/>
                <a:ea typeface="+mn-ea"/>
                <a:cs typeface="+mn-cs"/>
              </a:defRPr>
            </a:lvl1pPr>
            <a:lvl2pPr marL="4572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rtl="0" fontAlgn="auto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Tx/>
              <a:tabLst/>
              <a:defRPr/>
            </a:pPr>
            <a:r>
              <a:rPr lang="iu">
                <a:latin typeface="Pigiarniq Light" panose="02000303020000020004" pitchFamily="2" charset="0"/>
                <a:cs typeface="Arial"/>
              </a:rPr>
              <a:t>ᓱᑉᓗᓕᒃ ᓴᓂᐊᓃᓐᓂᐊᖅᑐᖅ ᓈᒻᒪᒋᔭᐅᔪᖅ ᐅᑭᐅᓗᒃᑖᖅ ᐊᑉᖁᑎᐅᑉ</a:t>
            </a:r>
          </a:p>
          <a:p>
            <a:pPr marL="285750" indent="-2857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u">
                <a:latin typeface="Pigiarniq Light" panose="02000303020000020004" pitchFamily="2" charset="0"/>
                <a:cs typeface="Arial"/>
              </a:rPr>
              <a:t>ᓱᑉᓗᓕᒃ ᖄᓕᖅᓯᒪᓂᐊᖅᑐᖅ ᓄᓇᒥᑦ ᐱᔭᐅᔪᒥᒃ ᑐᒃᑐᐃᑦ ᐃᑳᕐᕕᒋᔪᖕᓇᕐᓂᐊᕐᓗᓂᐅᒃ</a:t>
            </a:r>
          </a:p>
          <a:p>
            <a:pPr marL="285750" indent="-285750" algn="l" rtl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u">
                <a:latin typeface="Pigiarniq Light" panose="02000303020000020004" pitchFamily="2" charset="0"/>
                <a:cs typeface="Arial"/>
              </a:rPr>
              <a:t>ᓴᓇᔭᐅᕙᓪᓕᐊᓂᖓ ᖃᐅᔨᓴᖅᑕᐅᓂᐊᖅᑐᖅ ᖃᓄᑎᒋᐅᓂᖓᓄᑦ ᓯᓚᑖᓂᑦ ᑐᒃᑐᐃᑦ ᐊᒥᕐᕋᐃᑦ ᑎᑭᖃᑦᑕᖅᑎᓪᓗᒋᑦ</a:t>
            </a:r>
            <a:endParaRPr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igiarniq Light" panose="0200030302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63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nico Eagle Branding">
      <a:dk1>
        <a:sysClr val="windowText" lastClr="000000"/>
      </a:dk1>
      <a:lt1>
        <a:sysClr val="window" lastClr="FFFFFF"/>
      </a:lt1>
      <a:dk2>
        <a:srgbClr val="44546A"/>
      </a:dk2>
      <a:lt2>
        <a:srgbClr val="63666A"/>
      </a:lt2>
      <a:accent1>
        <a:srgbClr val="F1C400"/>
      </a:accent1>
      <a:accent2>
        <a:srgbClr val="009CDE"/>
      </a:accent2>
      <a:accent3>
        <a:srgbClr val="DA2913"/>
      </a:accent3>
      <a:accent4>
        <a:srgbClr val="0033A0"/>
      </a:accent4>
      <a:accent5>
        <a:srgbClr val="84BD00"/>
      </a:accent5>
      <a:accent6>
        <a:srgbClr val="A7A8AA"/>
      </a:accent6>
      <a:hlink>
        <a:srgbClr val="0033A0"/>
      </a:hlink>
      <a:folHlink>
        <a:srgbClr val="F1C4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E55AFAF97DD4180AF52E3137E6D9F" ma:contentTypeVersion="19" ma:contentTypeDescription="Create a new document." ma:contentTypeScope="" ma:versionID="3d34d82a28e53147a1e6c9fa85fd2854">
  <xsd:schema xmlns:xsd="http://www.w3.org/2001/XMLSchema" xmlns:xs="http://www.w3.org/2001/XMLSchema" xmlns:p="http://schemas.microsoft.com/office/2006/metadata/properties" xmlns:ns1="http://schemas.microsoft.com/sharepoint/v3" xmlns:ns2="0bfb2a58-de51-412f-8d0b-109ced5d6a85" xmlns:ns3="5789cf98-1377-48c3-9427-a47ddaa3d053" targetNamespace="http://schemas.microsoft.com/office/2006/metadata/properties" ma:root="true" ma:fieldsID="6263ee3270049693da2d63ed4172018e" ns1:_="" ns2:_="" ns3:_="">
    <xsd:import namespace="http://schemas.microsoft.com/sharepoint/v3"/>
    <xsd:import namespace="0bfb2a58-de51-412f-8d0b-109ced5d6a85"/>
    <xsd:import namespace="5789cf98-1377-48c3-9427-a47ddaa3d053"/>
    <xsd:element name="properties">
      <xsd:complexType>
        <xsd:sequence>
          <xsd:element name="documentManagement">
            <xsd:complexType>
              <xsd:all>
                <xsd:element ref="ns2:Property" minOccurs="0"/>
                <xsd:element ref="ns2:Phase" minOccurs="0"/>
                <xsd:element ref="ns2:Loca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2a58-de51-412f-8d0b-109ced5d6a85" elementFormDefault="qualified">
    <xsd:import namespace="http://schemas.microsoft.com/office/2006/documentManagement/types"/>
    <xsd:import namespace="http://schemas.microsoft.com/office/infopath/2007/PartnerControls"/>
    <xsd:element name="Property" ma:index="8" nillable="true" ma:displayName="Property" ma:internalName="Property">
      <xsd:simpleType>
        <xsd:restriction base="dms:Text">
          <xsd:maxLength value="255"/>
        </xsd:restriction>
      </xsd:simpleType>
    </xsd:element>
    <xsd:element name="Phase" ma:index="9" nillable="true" ma:displayName="Phase" ma:default="I" ma:format="Dropdown" ma:indexed="true" ma:internalName="Phase">
      <xsd:simpleType>
        <xsd:restriction base="dms:Choice">
          <xsd:enumeration value="I"/>
          <xsd:enumeration value="II"/>
          <xsd:enumeration value="III"/>
          <xsd:enumeration value="IV"/>
          <xsd:enumeration value="V"/>
          <xsd:enumeration value="Complete"/>
        </xsd:restriction>
      </xsd:simpleType>
    </xsd:element>
    <xsd:element name="Location" ma:index="10" nillable="true" ma:displayName="Location" ma:default="Nunavut" ma:format="Dropdown" ma:indexed="true" ma:internalName="Location">
      <xsd:simpleType>
        <xsd:union memberTypes="dms:Text">
          <xsd:simpleType>
            <xsd:restriction base="dms:Choice">
              <xsd:enumeration value="Nunavut"/>
              <xsd:enumeration value="British Columbia"/>
              <xsd:enumeration value="Ontario"/>
              <xsd:enumeration value="Quebec"/>
            </xsd:restriction>
          </xsd:simpleType>
        </xsd:un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cf98-1377-48c3-9427-a47ddaa3d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operty xmlns="0bfb2a58-de51-412f-8d0b-109ced5d6a85" xsi:nil="true"/>
    <Phase xmlns="0bfb2a58-de51-412f-8d0b-109ced5d6a85">I</Phase>
    <_ip_UnifiedCompliancePolicyProperties xmlns="http://schemas.microsoft.com/sharepoint/v3" xsi:nil="true"/>
    <Location xmlns="0bfb2a58-de51-412f-8d0b-109ced5d6a85">Nunavut</Location>
  </documentManagement>
</p:properties>
</file>

<file path=customXml/itemProps1.xml><?xml version="1.0" encoding="utf-8"?>
<ds:datastoreItem xmlns:ds="http://schemas.openxmlformats.org/officeDocument/2006/customXml" ds:itemID="{3F30245D-D4A9-4499-A0ED-C547B5A8F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fb2a58-de51-412f-8d0b-109ced5d6a85"/>
    <ds:schemaRef ds:uri="5789cf98-1377-48c3-9427-a47ddaa3d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ABBB2F-8231-4844-8152-887D21130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5C35C-7FBE-4783-80FA-5A57619CE656}">
  <ds:schemaRefs>
    <ds:schemaRef ds:uri="http://purl.org/dc/elements/1.1/"/>
    <ds:schemaRef ds:uri="0bfb2a58-de51-412f-8d0b-109ced5d6a85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789cf98-1377-48c3-9427-a47ddaa3d05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3319</Words>
  <Application>Microsoft Office PowerPoint</Application>
  <PresentationFormat>Widescreen</PresentationFormat>
  <Paragraphs>444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ArialMT</vt:lpstr>
      <vt:lpstr>Avenir LT Com 35 Light</vt:lpstr>
      <vt:lpstr>Calibri</vt:lpstr>
      <vt:lpstr>Euphemia</vt:lpstr>
      <vt:lpstr>Pigiarniq Light</vt:lpstr>
      <vt:lpstr>Office Theme</vt:lpstr>
      <vt:lpstr>Meliadine Project – Overview  Saline Effluent Discharge to Marine  Environment  ᑕᓯᕐᔪᐊᕐᒥᑦ ᐱᓕᕆᐊᑦ  - ᐱᔾᔪᑎᖃᖅᑐᖅ ᑕᕆᐅᓕᖕᒥᑦ ᑯᕕᔪᖅ ᑯᕕᑎᑕᐅᔪᖅ ᑕᕆᐅᕐᒧᑦ</vt:lpstr>
      <vt:lpstr>Presentation Overview</vt:lpstr>
      <vt:lpstr>PowerPoint Presentation</vt:lpstr>
      <vt:lpstr>Waterline Project</vt:lpstr>
      <vt:lpstr>Waterline Project / ᓱᑉᓗᓕᖕᒧᑦ ᐱᓕᕆᐊᖅ</vt:lpstr>
      <vt:lpstr>ᑕᒡᕙᓪᓗᐊᕕᐅᔮᖅᖢᒍ ᑕᕆᔭᐅᑎ </vt:lpstr>
      <vt:lpstr>CONSTRUCTION / ᓴᓇᔪᑦ </vt:lpstr>
      <vt:lpstr>CONSTRUCTION / ᓴᓇᔪᑦ </vt:lpstr>
      <vt:lpstr>CONSTRUCTION / ᓴᓇᔪᑦ </vt:lpstr>
      <vt:lpstr>CONSTRUCTION / ᓴᓇᔪᑦ </vt:lpstr>
      <vt:lpstr>CONSTRUCTION / ᓴᓇᔪᑦ </vt:lpstr>
      <vt:lpstr>Melvin Bay DiFFuser / ᐃᑎᕕᐊᓂᑦ ᓯᐊᒻᒪᒃᑎᑦᑎᔾᔪᑎ</vt:lpstr>
      <vt:lpstr>Marine Environment / ᑕᕆᐅᕐᒥᐅᑕᐃᑦ ᐊᕙᑎᖓ​</vt:lpstr>
      <vt:lpstr>Removal and Reclamation / ᐲᖅᑕᐅᓂᖅ ᐊᒻᒪᓗ ᐅᑎᖅᑎᑎᕆᓂᖅ</vt:lpstr>
      <vt:lpstr>PowerPoint Presentation</vt:lpstr>
      <vt:lpstr>Agnico Eagle’s Consultation and Engagement </vt:lpstr>
      <vt:lpstr>Waterline project Consultation / ᐃᒪᕐᒧᑦ ᓱᑉᓗᓕᐅᑉ ᒥᒃᓵᓄᑦ ᐱᓕᕆᐊᕐᒥᑦ ᐅᖃᖃᑎᖃᕐᓂᖅ </vt:lpstr>
      <vt:lpstr>Waterline project Consultation / ᐃᒪᕐᒧᑦ ᓱᑉᓗᓕᐅᑉ ᒥᒃᓵᓄᑦ ᐱᓕᕆᐊᕐᒥᑦ ᐅᖃᖃᑎᖃᕐᓂᖅ </vt:lpstr>
      <vt:lpstr>PowerPoint Presentation</vt:lpstr>
      <vt:lpstr>Status of Reviews / ᖃᓄᐃᖓᓂᖓᑕ ᕿᒥᕐᕈᔭᐅᓃᑦ</vt:lpstr>
      <vt:lpstr>Commitments / ᐱᓂᐊᕐᓃᑦ</vt:lpstr>
      <vt:lpstr>Ma’tna;  Thank You; ᖁᔭᓐᓇᒦᒃ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Cheung</dc:creator>
  <cp:lastModifiedBy>Jennifer Range</cp:lastModifiedBy>
  <cp:revision>2</cp:revision>
  <dcterms:created xsi:type="dcterms:W3CDTF">2021-01-20T19:35:57Z</dcterms:created>
  <dcterms:modified xsi:type="dcterms:W3CDTF">2021-06-08T17:41:41Z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0x010100A8BE55AFAF97DD4180AF52E3137E6D9F</vt:lpwstr>
  </property>
</Properties>
</file>